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33"/>
  </p:notesMasterIdLst>
  <p:sldIdLst>
    <p:sldId id="256" r:id="rId2"/>
    <p:sldId id="258" r:id="rId3"/>
    <p:sldId id="262" r:id="rId4"/>
    <p:sldId id="261" r:id="rId5"/>
    <p:sldId id="272" r:id="rId6"/>
    <p:sldId id="259" r:id="rId7"/>
    <p:sldId id="299" r:id="rId8"/>
    <p:sldId id="270" r:id="rId9"/>
    <p:sldId id="304" r:id="rId10"/>
    <p:sldId id="271" r:id="rId11"/>
    <p:sldId id="321" r:id="rId12"/>
    <p:sldId id="315" r:id="rId13"/>
    <p:sldId id="275" r:id="rId14"/>
    <p:sldId id="322" r:id="rId15"/>
    <p:sldId id="300" r:id="rId16"/>
    <p:sldId id="303" r:id="rId17"/>
    <p:sldId id="311" r:id="rId18"/>
    <p:sldId id="326" r:id="rId19"/>
    <p:sldId id="323" r:id="rId20"/>
    <p:sldId id="325" r:id="rId21"/>
    <p:sldId id="327" r:id="rId22"/>
    <p:sldId id="328" r:id="rId23"/>
    <p:sldId id="265" r:id="rId24"/>
    <p:sldId id="317" r:id="rId25"/>
    <p:sldId id="319" r:id="rId26"/>
    <p:sldId id="301" r:id="rId27"/>
    <p:sldId id="329" r:id="rId28"/>
    <p:sldId id="330" r:id="rId29"/>
    <p:sldId id="331" r:id="rId30"/>
    <p:sldId id="332" r:id="rId31"/>
    <p:sldId id="268"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04D68"/>
    <a:srgbClr val="7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A0FC79-962E-4681-85D6-4D141D9882F9}">
  <a:tblStyle styleId="{F3A0FC79-962E-4681-85D6-4D141D9882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2353" autoAdjust="0"/>
  </p:normalViewPr>
  <p:slideViewPr>
    <p:cSldViewPr snapToGrid="0">
      <p:cViewPr varScale="1">
        <p:scale>
          <a:sx n="85" d="100"/>
          <a:sy n="85" d="100"/>
        </p:scale>
        <p:origin x="1334" y="48"/>
      </p:cViewPr>
      <p:guideLst>
        <p:guide pos="538"/>
        <p:guide pos="5222"/>
        <p:guide orient="horz" pos="2723"/>
      </p:guideLst>
    </p:cSldViewPr>
  </p:slideViewPr>
  <p:notesTextViewPr>
    <p:cViewPr>
      <p:scale>
        <a:sx n="1" d="1"/>
        <a:sy n="1" d="1"/>
      </p:scale>
      <p:origin x="0" y="0"/>
    </p:cViewPr>
  </p:notesTextViewPr>
  <p:sorterViewPr>
    <p:cViewPr>
      <p:scale>
        <a:sx n="100" d="100"/>
        <a:sy n="100" d="100"/>
      </p:scale>
      <p:origin x="0" y="-318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quantstamp.com/blog/what-is-a-re-entrancy-attack"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6c0bd716c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6c0bd716c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700"/>
              </a:spcBef>
              <a:spcAft>
                <a:spcPts val="600"/>
              </a:spcAft>
              <a:buNone/>
            </a:pPr>
            <a:r>
              <a:rPr lang="it-IT" sz="1800" kern="150" dirty="0">
                <a:effectLst/>
                <a:latin typeface="Liberation Serif"/>
                <a:ea typeface="Noto Serif CJK SC"/>
                <a:cs typeface="Lucida Sans" panose="020B0602030504020204" pitchFamily="34" charset="0"/>
              </a:rPr>
              <a:t>Gli amministratori possono attivare, cioè attribuire il ruolo di “Admin” o di “User”, a qualsiasi account (ancora non attivo) di qualsiasi utente registrato al sistema. Inoltre, per gli account registrati e già attivi con il ruolo di “User”, qualsiasi amministratore può promuoverli al ruolo di “Admin”, mentre, solo l’amministratore proprietario può rinunciare al suo diritto di essere “Admin” e quindi diventare “User”, oppure potrà disattivare il suo account e di conseguenza perdere qualsiasi ruolo e qualsiasi </a:t>
            </a:r>
            <a:r>
              <a:rPr lang="it-IT" sz="1800" kern="150" dirty="0" err="1">
                <a:effectLst/>
                <a:latin typeface="Liberation Serif"/>
                <a:ea typeface="Noto Serif CJK SC"/>
                <a:cs typeface="Lucida Sans" panose="020B0602030504020204" pitchFamily="34" charset="0"/>
              </a:rPr>
              <a:t>NFTs</a:t>
            </a:r>
            <a:r>
              <a:rPr lang="it-IT" sz="1800" kern="150" dirty="0">
                <a:effectLst/>
                <a:latin typeface="Liberation Serif"/>
                <a:ea typeface="Noto Serif CJK SC"/>
                <a:cs typeface="Lucida Sans" panose="020B0602030504020204" pitchFamily="34" charset="0"/>
              </a:rPr>
              <a:t> creato se ancora non acquistati.</a:t>
            </a:r>
          </a:p>
          <a:p>
            <a:pPr marL="158750" indent="0">
              <a:spcBef>
                <a:spcPts val="700"/>
              </a:spcBef>
              <a:spcAft>
                <a:spcPts val="600"/>
              </a:spcAft>
              <a:buNone/>
            </a:pPr>
            <a:endParaRPr lang="it-IT" sz="1800" kern="150" dirty="0">
              <a:effectLst/>
              <a:latin typeface="Liberation Serif"/>
              <a:ea typeface="Noto Serif CJK SC"/>
              <a:cs typeface="Lucida Sans" panose="020B0602030504020204" pitchFamily="34" charset="0"/>
            </a:endParaRPr>
          </a:p>
          <a:p>
            <a:pPr marL="158750" indent="0">
              <a:spcBef>
                <a:spcPts val="700"/>
              </a:spcBef>
              <a:spcAft>
                <a:spcPts val="600"/>
              </a:spcAft>
              <a:buNone/>
            </a:pPr>
            <a:r>
              <a:rPr lang="it-IT" sz="1800" kern="150" dirty="0">
                <a:effectLst/>
                <a:latin typeface="Liberation Serif"/>
                <a:ea typeface="Noto Serif CJK SC"/>
                <a:cs typeface="Lucida Sans" panose="020B0602030504020204" pitchFamily="34" charset="0"/>
              </a:rPr>
              <a:t>Oltre alla gestione degli accessi, l’Admin gestisce un marketplace di NFT, in particolare, può creare nuovi NFT, eliminarli e/o attribuirli ad un utente che li ha comprati. Inoltre, ha la facoltà di aprire e chiudere il marketplace, in modo tale da poter acquistare gli NFT solo quando il negozio è “aperto”.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6c0bd716c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6c0bd716c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700"/>
              </a:spcBef>
              <a:spcAft>
                <a:spcPts val="600"/>
              </a:spcAft>
              <a:buNone/>
            </a:pPr>
            <a:r>
              <a:rPr lang="it-IT" sz="3200" dirty="0">
                <a:effectLst/>
                <a:latin typeface="Times New Roman" panose="02020603050405020304" pitchFamily="18" charset="0"/>
              </a:rPr>
              <a:t>L’utente può comprare, usare e vendere i suoi NFT; più nel dettaglio l’acquisto si completerà quando l’Admin avrà eseguito il comando di “assegnazione” di quello specifico NFT. Gli NFT possono essere acquistati tramite la valuta digitale del sito, ovvero dei token, e tali token possono essere sia comprati che venduti, quindi riconvertiti in ether. Ogni </a:t>
            </a:r>
            <a:r>
              <a:rPr lang="it-IT" sz="3200" dirty="0" err="1">
                <a:effectLst/>
                <a:latin typeface="Times New Roman" panose="02020603050405020304" pitchFamily="18" charset="0"/>
              </a:rPr>
              <a:t>KryptoToken</a:t>
            </a:r>
            <a:r>
              <a:rPr lang="it-IT" sz="3200" dirty="0">
                <a:effectLst/>
                <a:latin typeface="Times New Roman" panose="02020603050405020304" pitchFamily="18" charset="0"/>
              </a:rPr>
              <a:t> costa 0.04 ETH</a:t>
            </a:r>
            <a:endParaRPr lang="it-IT" sz="1800" kern="150" dirty="0">
              <a:effectLst/>
              <a:latin typeface="Liberation Serif"/>
              <a:ea typeface="Noto Serif CJK SC"/>
              <a:cs typeface="Lucida Sans" panose="020B0602030504020204" pitchFamily="34" charset="0"/>
            </a:endParaRPr>
          </a:p>
        </p:txBody>
      </p:sp>
    </p:spTree>
    <p:extLst>
      <p:ext uri="{BB962C8B-B14F-4D97-AF65-F5344CB8AC3E}">
        <p14:creationId xmlns:p14="http://schemas.microsoft.com/office/powerpoint/2010/main" val="3107327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p>
        </p:txBody>
      </p:sp>
    </p:spTree>
    <p:extLst>
      <p:ext uri="{BB962C8B-B14F-4D97-AF65-F5344CB8AC3E}">
        <p14:creationId xmlns:p14="http://schemas.microsoft.com/office/powerpoint/2010/main" val="2220440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e02560640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e02560640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it-IT" sz="1800" b="0" kern="150" dirty="0">
              <a:effectLst/>
              <a:latin typeface="Liberation Serif"/>
              <a:ea typeface="Noto Serif CJK SC"/>
              <a:cs typeface="Lucida Sans" panose="020B0602030504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e02560640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e02560640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it-IT" sz="1800" b="0" kern="150" dirty="0">
              <a:effectLst/>
              <a:latin typeface="Liberation Serif"/>
              <a:ea typeface="Noto Serif CJK SC"/>
              <a:cs typeface="Lucida Sans" panose="020B0602030504020204" pitchFamily="34" charset="0"/>
            </a:endParaRPr>
          </a:p>
        </p:txBody>
      </p:sp>
    </p:spTree>
    <p:extLst>
      <p:ext uri="{BB962C8B-B14F-4D97-AF65-F5344CB8AC3E}">
        <p14:creationId xmlns:p14="http://schemas.microsoft.com/office/powerpoint/2010/main" val="21240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dirty="0">
                <a:effectLst/>
                <a:latin typeface="Liberation Serif"/>
                <a:ea typeface="Noto Serif CJK SC"/>
                <a:cs typeface="Lucida Sans" panose="020B0602030504020204" pitchFamily="34" charset="0"/>
              </a:rPr>
              <a:t>Ora parleremo della Web </a:t>
            </a:r>
            <a:r>
              <a:rPr lang="it-IT" sz="1800" dirty="0" err="1">
                <a:effectLst/>
                <a:latin typeface="Liberation Serif"/>
                <a:ea typeface="Noto Serif CJK SC"/>
                <a:cs typeface="Lucida Sans" panose="020B0602030504020204" pitchFamily="34" charset="0"/>
              </a:rPr>
              <a:t>DApp</a:t>
            </a:r>
            <a:r>
              <a:rPr lang="it-IT" sz="1800" dirty="0">
                <a:effectLst/>
                <a:latin typeface="Liberation Serif"/>
                <a:ea typeface="Noto Serif CJK SC"/>
                <a:cs typeface="Lucida Sans" panose="020B0602030504020204" pitchFamily="34" charset="0"/>
              </a:rPr>
              <a:t> realizzata</a:t>
            </a:r>
            <a:endParaRPr dirty="0"/>
          </a:p>
        </p:txBody>
      </p:sp>
    </p:spTree>
    <p:extLst>
      <p:ext uri="{BB962C8B-B14F-4D97-AF65-F5344CB8AC3E}">
        <p14:creationId xmlns:p14="http://schemas.microsoft.com/office/powerpoint/2010/main" val="3281902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Tra i tool utilizzati abbiamo:</a:t>
            </a:r>
          </a:p>
          <a:p>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un software open source che ci permette di creare una Blockchain in RAM basata su </a:t>
            </a:r>
            <a:r>
              <a:rPr lang="it-IT" sz="1800" kern="150" dirty="0" err="1">
                <a:effectLst/>
                <a:latin typeface="Liberation Serif"/>
                <a:ea typeface="Noto Serif CJK SC"/>
                <a:cs typeface="Lucida Sans" panose="020B0602030504020204" pitchFamily="34" charset="0"/>
              </a:rPr>
              <a:t>Ethereum</a:t>
            </a:r>
            <a:endParaRPr lang="it-IT" sz="1800" kern="150" dirty="0">
              <a:effectLst/>
              <a:latin typeface="Liberation Serif"/>
              <a:ea typeface="Noto Serif CJK SC"/>
              <a:cs typeface="Lucida Sans" panose="020B0602030504020204" pitchFamily="34" charset="0"/>
            </a:endParaRPr>
          </a:p>
          <a:p>
            <a:r>
              <a:rPr lang="it-IT" sz="1800" kern="150" dirty="0" err="1">
                <a:effectLst/>
                <a:latin typeface="Liberation Serif"/>
                <a:ea typeface="Noto Serif CJK SC"/>
                <a:cs typeface="Lucida Sans" panose="020B0602030504020204" pitchFamily="34" charset="0"/>
              </a:rPr>
              <a:t>MetaMask</a:t>
            </a:r>
            <a:r>
              <a:rPr lang="it-IT" sz="1800" kern="150" dirty="0">
                <a:effectLst/>
                <a:latin typeface="Liberation Serif"/>
                <a:ea typeface="Noto Serif CJK SC"/>
                <a:cs typeface="Lucida Sans" panose="020B0602030504020204" pitchFamily="34" charset="0"/>
              </a:rPr>
              <a:t>, un portafoglio crittografico e un gateway per le app Blockchain</a:t>
            </a:r>
          </a:p>
          <a:p>
            <a:r>
              <a:rPr lang="it-IT" sz="1800" kern="150" dirty="0">
                <a:effectLst/>
                <a:latin typeface="Liberation Serif"/>
                <a:ea typeface="Noto Serif CJK SC"/>
                <a:cs typeface="Lucida Sans" panose="020B0602030504020204" pitchFamily="34" charset="0"/>
              </a:rPr>
              <a:t>Web3js e Web3j sono stati utilizzati per interfacciare </a:t>
            </a:r>
            <a:r>
              <a:rPr lang="it-IT" sz="1800" kern="150" dirty="0" err="1">
                <a:effectLst/>
                <a:latin typeface="Liberation Serif"/>
                <a:ea typeface="Noto Serif CJK SC"/>
                <a:cs typeface="Lucida Sans" panose="020B0602030504020204" pitchFamily="34" charset="0"/>
              </a:rPr>
              <a:t>Metamask</a:t>
            </a:r>
            <a:r>
              <a:rPr lang="it-IT" sz="1800" kern="150" dirty="0">
                <a:effectLst/>
                <a:latin typeface="Liberation Serif"/>
                <a:ea typeface="Noto Serif CJK SC"/>
                <a:cs typeface="Lucida Sans" panose="020B0602030504020204" pitchFamily="34" charset="0"/>
              </a:rPr>
              <a:t> alla Blockchain </a:t>
            </a:r>
            <a:r>
              <a:rPr lang="it-IT" sz="1800" kern="150" dirty="0" err="1">
                <a:effectLst/>
                <a:latin typeface="Liberation Serif"/>
                <a:ea typeface="Noto Serif CJK SC"/>
                <a:cs typeface="Lucida Sans" panose="020B0602030504020204" pitchFamily="34" charset="0"/>
              </a:rPr>
              <a:t>Ganache</a:t>
            </a:r>
            <a:endParaRPr lang="it-IT" sz="1800" kern="150" dirty="0">
              <a:effectLst/>
              <a:latin typeface="Liberation Serif"/>
              <a:ea typeface="Noto Serif CJK SC"/>
              <a:cs typeface="Lucida Sans" panose="020B0602030504020204" pitchFamily="34" charset="0"/>
            </a:endParaRPr>
          </a:p>
          <a:p>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un framework per testare ed effettuare il </a:t>
            </a:r>
            <a:r>
              <a:rPr lang="it-IT" sz="1800" kern="150" dirty="0" err="1">
                <a:effectLst/>
                <a:latin typeface="Liberation Serif"/>
                <a:ea typeface="Noto Serif CJK SC"/>
                <a:cs typeface="Lucida Sans" panose="020B0602030504020204" pitchFamily="34" charset="0"/>
              </a:rPr>
              <a:t>deploy</a:t>
            </a:r>
            <a:r>
              <a:rPr lang="it-IT" sz="1800" kern="150" dirty="0">
                <a:effectLst/>
                <a:latin typeface="Liberation Serif"/>
                <a:ea typeface="Noto Serif CJK SC"/>
                <a:cs typeface="Lucida Sans" panose="020B0602030504020204" pitchFamily="34" charset="0"/>
              </a:rPr>
              <a:t> degli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sulla blockchain </a:t>
            </a:r>
          </a:p>
          <a:p>
            <a:r>
              <a:rPr lang="it-IT" sz="1800" kern="150" dirty="0" err="1">
                <a:effectLst/>
                <a:latin typeface="Liberation Serif"/>
                <a:ea typeface="Noto Serif CJK SC"/>
                <a:cs typeface="Lucida Sans" panose="020B0602030504020204" pitchFamily="34" charset="0"/>
              </a:rPr>
              <a:t>Solidity</a:t>
            </a:r>
            <a:r>
              <a:rPr lang="it-IT" sz="1800" kern="150" dirty="0">
                <a:effectLst/>
                <a:latin typeface="Liberation Serif"/>
                <a:ea typeface="Noto Serif CJK SC"/>
                <a:cs typeface="Lucida Sans" panose="020B0602030504020204" pitchFamily="34" charset="0"/>
              </a:rPr>
              <a:t>: linguaggio per l'implementazione di smart </a:t>
            </a:r>
            <a:r>
              <a:rPr lang="it-IT" sz="1800" kern="150" dirty="0" err="1">
                <a:effectLst/>
                <a:latin typeface="Liberation Serif"/>
                <a:ea typeface="Noto Serif CJK SC"/>
                <a:cs typeface="Lucida Sans" panose="020B0602030504020204" pitchFamily="34" charset="0"/>
              </a:rPr>
              <a:t>contracts</a:t>
            </a:r>
            <a:r>
              <a:rPr lang="it-IT" sz="1800" kern="150" dirty="0">
                <a:effectLst/>
                <a:latin typeface="Liberation Serif"/>
                <a:ea typeface="Noto Serif CJK SC"/>
                <a:cs typeface="Lucida Sans" panose="020B0602030504020204" pitchFamily="34" charset="0"/>
              </a:rPr>
              <a:t> </a:t>
            </a:r>
          </a:p>
          <a:p>
            <a:r>
              <a:rPr lang="it-IT" sz="1800" kern="150" dirty="0">
                <a:effectLst/>
                <a:latin typeface="Liberation Serif"/>
                <a:ea typeface="Noto Serif CJK SC"/>
                <a:cs typeface="Lucida Sans" panose="020B0602030504020204" pitchFamily="34" charset="0"/>
              </a:rPr>
              <a:t>spring boot, framework per sviluppare il </a:t>
            </a:r>
            <a:r>
              <a:rPr lang="it-IT" sz="1800" kern="150" dirty="0" err="1">
                <a:effectLst/>
                <a:latin typeface="Liberation Serif"/>
                <a:ea typeface="Noto Serif CJK SC"/>
                <a:cs typeface="Lucida Sans" panose="020B0602030504020204" pitchFamily="34" charset="0"/>
              </a:rPr>
              <a:t>backend</a:t>
            </a:r>
            <a:r>
              <a:rPr lang="it-IT" sz="1800" kern="150" dirty="0">
                <a:effectLst/>
                <a:latin typeface="Liberation Serif"/>
                <a:ea typeface="Noto Serif CJK SC"/>
                <a:cs typeface="Lucida Sans" panose="020B0602030504020204" pitchFamily="34" charset="0"/>
              </a:rPr>
              <a:t> della Web </a:t>
            </a:r>
            <a:r>
              <a:rPr lang="it-IT" sz="1800" kern="150" dirty="0" err="1">
                <a:effectLst/>
                <a:latin typeface="Liberation Serif"/>
                <a:ea typeface="Noto Serif CJK SC"/>
                <a:cs typeface="Lucida Sans" panose="020B0602030504020204" pitchFamily="34" charset="0"/>
              </a:rPr>
              <a:t>Dapp</a:t>
            </a:r>
            <a:endParaRPr lang="it-IT" sz="1800" kern="150" dirty="0">
              <a:effectLst/>
              <a:latin typeface="Liberation Serif"/>
              <a:ea typeface="Noto Serif CJK SC"/>
              <a:cs typeface="Lucida Sans" panose="020B0602030504020204" pitchFamily="34" charset="0"/>
            </a:endParaRPr>
          </a:p>
          <a:p>
            <a:r>
              <a:rPr lang="it-IT" sz="1800" kern="150" dirty="0">
                <a:effectLst/>
                <a:latin typeface="Liberation Serif"/>
                <a:ea typeface="Noto Serif CJK SC"/>
                <a:cs typeface="Lucida Sans" panose="020B0602030504020204" pitchFamily="34" charset="0"/>
              </a:rPr>
              <a:t>HTML, CSS, JS per gestire il </a:t>
            </a:r>
            <a:r>
              <a:rPr lang="it-IT" sz="1800" kern="150" dirty="0" err="1">
                <a:effectLst/>
                <a:latin typeface="Liberation Serif"/>
                <a:ea typeface="Noto Serif CJK SC"/>
                <a:cs typeface="Lucida Sans" panose="020B0602030504020204" pitchFamily="34" charset="0"/>
              </a:rPr>
              <a:t>frontend</a:t>
            </a:r>
            <a:r>
              <a:rPr lang="it-IT" sz="1800" kern="150" dirty="0">
                <a:effectLst/>
                <a:latin typeface="Liberation Serif"/>
                <a:ea typeface="Noto Serif CJK SC"/>
                <a:cs typeface="Lucida Sans" panose="020B0602030504020204" pitchFamily="34" charset="0"/>
              </a:rPr>
              <a:t>.</a:t>
            </a:r>
          </a:p>
        </p:txBody>
      </p:sp>
    </p:spTree>
    <p:extLst>
      <p:ext uri="{BB962C8B-B14F-4D97-AF65-F5344CB8AC3E}">
        <p14:creationId xmlns:p14="http://schemas.microsoft.com/office/powerpoint/2010/main" val="2822654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t>Poiché i dati che andiamo a salvare sulla Blockchain riguardano pochi byte o al massimo qualche kb, se andassimo a salvare l’immagine di un NFT andremo a consumare una quantità di gas davvero elevate. La soluzione è usare un IPFS, un file system decentralizzato che consente di dati da un sito web e di servirli a chi ne ha bisogno, a chiunque ne abbia bisogno. </a:t>
            </a:r>
          </a:p>
          <a:p>
            <a:pPr marL="158750" indent="0">
              <a:buNone/>
            </a:pPr>
            <a:r>
              <a:rPr lang="it-IT" dirty="0"/>
              <a:t>Pinata, ad esempio, è un SDK utilizzato per interagire con l’IPFS, in particolare permette di reperire i contenuti più velocemente dai nodi IPFS risparmiando larghezza di banda e tempo.</a:t>
            </a:r>
            <a:endParaRPr dirty="0"/>
          </a:p>
        </p:txBody>
      </p:sp>
    </p:spTree>
    <p:extLst>
      <p:ext uri="{BB962C8B-B14F-4D97-AF65-F5344CB8AC3E}">
        <p14:creationId xmlns:p14="http://schemas.microsoft.com/office/powerpoint/2010/main" val="311194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Nella fase iniziale del progetto è stato scritto uno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in </a:t>
            </a:r>
            <a:r>
              <a:rPr lang="it-IT" sz="1800" kern="150" dirty="0" err="1">
                <a:effectLst/>
                <a:latin typeface="Liberation Serif"/>
                <a:ea typeface="Noto Serif CJK SC"/>
                <a:cs typeface="Lucida Sans" panose="020B0602030504020204" pitchFamily="34" charset="0"/>
              </a:rPr>
              <a:t>Solidity</a:t>
            </a:r>
            <a:r>
              <a:rPr lang="it-IT" sz="1800" kern="150" dirty="0">
                <a:effectLst/>
                <a:latin typeface="Liberation Serif"/>
                <a:ea typeface="Noto Serif CJK SC"/>
                <a:cs typeface="Lucida Sans" panose="020B0602030504020204" pitchFamily="34" charset="0"/>
              </a:rPr>
              <a:t> reso sicuro e robusto tramite la libreria </a:t>
            </a:r>
            <a:r>
              <a:rPr lang="it-IT" sz="1800" kern="150" dirty="0" err="1">
                <a:effectLst/>
                <a:latin typeface="Liberation Serif"/>
                <a:ea typeface="Noto Serif CJK SC"/>
                <a:cs typeface="Lucida Sans" panose="020B0602030504020204" pitchFamily="34" charset="0"/>
              </a:rPr>
              <a:t>OpenZeppelin</a:t>
            </a:r>
            <a:r>
              <a:rPr lang="it-IT" sz="1800" kern="150" dirty="0">
                <a:effectLst/>
                <a:latin typeface="Liberation Serif"/>
                <a:ea typeface="Noto Serif CJK SC"/>
                <a:cs typeface="Lucida Sans" panose="020B0602030504020204" pitchFamily="34" charset="0"/>
              </a:rPr>
              <a:t> per la definizione dei ruoli assunta dagli utenti: ”Admin” o ”User”. Abbiamo una </a:t>
            </a:r>
            <a:r>
              <a:rPr lang="it-IT" sz="1800" kern="150" dirty="0" err="1">
                <a:effectLst/>
                <a:latin typeface="Liberation Serif"/>
                <a:ea typeface="Noto Serif CJK SC"/>
                <a:cs typeface="Lucida Sans" panose="020B0602030504020204" pitchFamily="34" charset="0"/>
              </a:rPr>
              <a:t>struct</a:t>
            </a:r>
            <a:r>
              <a:rPr lang="it-IT" sz="1800" kern="150" dirty="0">
                <a:effectLst/>
                <a:latin typeface="Liberation Serif"/>
                <a:ea typeface="Noto Serif CJK SC"/>
                <a:cs typeface="Lucida Sans" panose="020B0602030504020204" pitchFamily="34" charset="0"/>
              </a:rPr>
              <a:t> ”User” in cui sono memorizzate le informazioni di ogni utente e un costruttore che assegna il ruolo di ”Admin” all’account che carica il contratto sulla Blockchain. Le operazioni relative all’</a:t>
            </a:r>
            <a:r>
              <a:rPr lang="it-IT" sz="1800" kern="150" dirty="0" err="1">
                <a:effectLst/>
                <a:latin typeface="Liberation Serif"/>
                <a:ea typeface="Noto Serif CJK SC"/>
                <a:cs typeface="Lucida Sans" panose="020B0602030504020204" pitchFamily="34" charset="0"/>
              </a:rPr>
              <a:t>amministatore</a:t>
            </a:r>
            <a:r>
              <a:rPr lang="it-IT" sz="1800" kern="150" dirty="0">
                <a:effectLst/>
                <a:latin typeface="Liberation Serif"/>
                <a:ea typeface="Noto Serif CJK SC"/>
                <a:cs typeface="Lucida Sans" panose="020B0602030504020204" pitchFamily="34" charset="0"/>
              </a:rPr>
              <a:t> sono effettuate solo dall’account che possiede come ruolo ”DEFAULT_ADMIN_ROLE”. Gli account, invece, che hanno come ruolo ”USER_ROLE” avranno il ruolo di utente e potranno acquistare o vendere </a:t>
            </a:r>
            <a:r>
              <a:rPr lang="it-IT" sz="1800" kern="150" dirty="0" err="1">
                <a:effectLst/>
                <a:latin typeface="Liberation Serif"/>
                <a:ea typeface="Noto Serif CJK SC"/>
                <a:cs typeface="Lucida Sans" panose="020B0602030504020204" pitchFamily="34" charset="0"/>
              </a:rPr>
              <a:t>NFTs</a:t>
            </a:r>
            <a:r>
              <a:rPr lang="it-IT" sz="1800" kern="150" dirty="0">
                <a:effectLst/>
                <a:latin typeface="Liberation Serif"/>
                <a:ea typeface="Noto Serif CJK SC"/>
                <a:cs typeface="Lucida Sans" panose="020B0602030504020204" pitchFamily="34" charset="0"/>
              </a:rPr>
              <a:t> e </a:t>
            </a:r>
            <a:r>
              <a:rPr lang="it-IT" sz="1800" kern="150" dirty="0" err="1">
                <a:effectLst/>
                <a:latin typeface="Liberation Serif"/>
                <a:ea typeface="Noto Serif CJK SC"/>
                <a:cs typeface="Lucida Sans" panose="020B0602030504020204" pitchFamily="34" charset="0"/>
              </a:rPr>
              <a:t>KryptoToken</a:t>
            </a:r>
            <a:r>
              <a:rPr lang="it-IT" sz="1800" kern="150" dirty="0">
                <a:effectLst/>
                <a:latin typeface="Liberation Serif"/>
                <a:ea typeface="Noto Serif CJK SC"/>
                <a:cs typeface="Lucida Sans" panose="020B0602030504020204" pitchFamily="34" charset="0"/>
              </a:rPr>
              <a:t>.</a:t>
            </a:r>
            <a:endParaRPr dirty="0"/>
          </a:p>
        </p:txBody>
      </p:sp>
    </p:spTree>
    <p:extLst>
      <p:ext uri="{BB962C8B-B14F-4D97-AF65-F5344CB8AC3E}">
        <p14:creationId xmlns:p14="http://schemas.microsoft.com/office/powerpoint/2010/main" val="680579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p>
        </p:txBody>
      </p:sp>
    </p:spTree>
    <p:extLst>
      <p:ext uri="{BB962C8B-B14F-4D97-AF65-F5344CB8AC3E}">
        <p14:creationId xmlns:p14="http://schemas.microsoft.com/office/powerpoint/2010/main" val="1461677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err="1"/>
              <a:t>KryptoNFT.sol</a:t>
            </a:r>
            <a:r>
              <a:rPr lang="it-IT" dirty="0"/>
              <a:t> è lo smart </a:t>
            </a:r>
            <a:r>
              <a:rPr lang="it-IT" dirty="0" err="1"/>
              <a:t>contract</a:t>
            </a:r>
            <a:r>
              <a:rPr lang="it-IT" dirty="0"/>
              <a:t> che gestisce il marketplace sia lato admin che User. Importa il contratto precedente per garantire ad una tipologia di utenti di effettuare solo un sottoinsieme di operazioni e i token ERC-1155 di </a:t>
            </a:r>
            <a:r>
              <a:rPr lang="it-IT" dirty="0" err="1"/>
              <a:t>OpenZeppelin</a:t>
            </a:r>
            <a:r>
              <a:rPr lang="it-IT" dirty="0"/>
              <a:t> per poter gestire sia i token fungibili dati da ERC-20 che i token non fungibili dati da ERC-721. </a:t>
            </a:r>
          </a:p>
          <a:p>
            <a:pPr marL="158750" indent="0">
              <a:buNone/>
            </a:pPr>
            <a:r>
              <a:rPr lang="it-IT" dirty="0"/>
              <a:t>Più nel dettaglio, abbiamo una struttura NFT che tiene traccia dei dati che compongono un NFT, una mappa che associa un id univoco ad un oggetto NFT: l’id è dato da un contatore che viene incrementato ogni volta che viene effettuato il </a:t>
            </a:r>
            <a:r>
              <a:rPr lang="it-IT" dirty="0" err="1"/>
              <a:t>mint</a:t>
            </a:r>
            <a:r>
              <a:rPr lang="it-IT" dirty="0"/>
              <a:t> di un NFT. Inoltre, abbiamo una costante che indica il prezzo di un token e un’altra per indicare se il negozio è aperto o meno.</a:t>
            </a:r>
          </a:p>
          <a:p>
            <a:pPr marL="158750" indent="0">
              <a:buNone/>
            </a:pPr>
            <a:endParaRPr lang="it-IT" dirty="0"/>
          </a:p>
          <a:p>
            <a:pPr marL="158750" indent="0">
              <a:buNone/>
            </a:pPr>
            <a:r>
              <a:rPr lang="it-IT" dirty="0"/>
              <a:t>Il costruttore è vuoto.</a:t>
            </a:r>
          </a:p>
        </p:txBody>
      </p:sp>
    </p:spTree>
    <p:extLst>
      <p:ext uri="{BB962C8B-B14F-4D97-AF65-F5344CB8AC3E}">
        <p14:creationId xmlns:p14="http://schemas.microsoft.com/office/powerpoint/2010/main" val="323680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t>Qui possiamo notare le funzionalità riservate all’admin:</a:t>
            </a:r>
          </a:p>
          <a:p>
            <a:pPr marL="457200" indent="-298450">
              <a:buFont typeface="Arial" panose="020B0604020202020204" pitchFamily="34" charset="0"/>
              <a:buChar char="•"/>
            </a:pPr>
            <a:r>
              <a:rPr lang="it-IT" dirty="0"/>
              <a:t>Solo l’admin può effettuare il </a:t>
            </a:r>
            <a:r>
              <a:rPr lang="it-IT" dirty="0" err="1"/>
              <a:t>mint</a:t>
            </a:r>
            <a:r>
              <a:rPr lang="it-IT" dirty="0"/>
              <a:t> di nuovi NFT, inserendo tutti i dati necessari;</a:t>
            </a:r>
          </a:p>
          <a:p>
            <a:pPr marL="457200" indent="-298450">
              <a:buFont typeface="Arial" panose="020B0604020202020204" pitchFamily="34" charset="0"/>
              <a:buChar char="•"/>
            </a:pPr>
            <a:r>
              <a:rPr lang="it-IT" dirty="0"/>
              <a:t>Può fare il burn di un NFT solo se è di sua proprietà e non è stato acquistato da un utente al quale ancora non gli è stato assegnato;</a:t>
            </a:r>
          </a:p>
          <a:p>
            <a:pPr marL="457200" indent="-298450">
              <a:buFont typeface="Arial" panose="020B0604020202020204" pitchFamily="34" charset="0"/>
              <a:buChar char="•"/>
            </a:pPr>
            <a:r>
              <a:rPr lang="it-IT" dirty="0"/>
              <a:t>Infine, la funzione di assegnazione dell’NFT ad un utente che l’ha comprato mediante la funzione </a:t>
            </a:r>
            <a:r>
              <a:rPr lang="it-IT" dirty="0" err="1"/>
              <a:t>safeTransferFrom</a:t>
            </a:r>
            <a:r>
              <a:rPr lang="it-IT" dirty="0"/>
              <a:t> di ERC-11555.</a:t>
            </a:r>
          </a:p>
          <a:p>
            <a:pPr marL="457200" indent="-298450">
              <a:buFont typeface="Arial" panose="020B0604020202020204" pitchFamily="34" charset="0"/>
              <a:buChar char="•"/>
            </a:pPr>
            <a:endParaRPr lang="it-IT" dirty="0"/>
          </a:p>
          <a:p>
            <a:pPr marL="158750" indent="0">
              <a:buFont typeface="Arial" panose="020B0604020202020204" pitchFamily="34" charset="0"/>
              <a:buNone/>
            </a:pPr>
            <a:endParaRPr lang="it-IT" dirty="0"/>
          </a:p>
        </p:txBody>
      </p:sp>
    </p:spTree>
    <p:extLst>
      <p:ext uri="{BB962C8B-B14F-4D97-AF65-F5344CB8AC3E}">
        <p14:creationId xmlns:p14="http://schemas.microsoft.com/office/powerpoint/2010/main" val="2391795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t>Infine, abbiamo le funzionalità riservate all’utente con il ruolo di «User»:</a:t>
            </a:r>
          </a:p>
          <a:p>
            <a:pPr marL="457200" indent="-298450">
              <a:buFont typeface="Arial" panose="020B0604020202020204" pitchFamily="34" charset="0"/>
              <a:buChar char="•"/>
            </a:pPr>
            <a:r>
              <a:rPr lang="it-IT" dirty="0"/>
              <a:t>Può comprare o vendere </a:t>
            </a:r>
            <a:r>
              <a:rPr lang="it-IT" dirty="0" err="1"/>
              <a:t>KryptoToken</a:t>
            </a:r>
            <a:r>
              <a:rPr lang="it-IT" dirty="0"/>
              <a:t>, in particolare, abbiamo come modificatore </a:t>
            </a:r>
            <a:r>
              <a:rPr lang="it-IT" dirty="0" err="1"/>
              <a:t>nonRentrant</a:t>
            </a:r>
            <a:r>
              <a:rPr lang="it-IT" dirty="0"/>
              <a:t> del modulo di sicurezza di </a:t>
            </a:r>
            <a:r>
              <a:rPr lang="it-IT" dirty="0" err="1"/>
              <a:t>OpenZeppelin</a:t>
            </a:r>
            <a:r>
              <a:rPr lang="it-IT" dirty="0"/>
              <a:t> utilizzato per evitare attacchi rientranti;</a:t>
            </a:r>
          </a:p>
          <a:p>
            <a:pPr marL="457200" indent="-298450">
              <a:buFont typeface="Arial" panose="020B0604020202020204" pitchFamily="34" charset="0"/>
              <a:buChar char="•"/>
            </a:pPr>
            <a:r>
              <a:rPr lang="it-IT" dirty="0"/>
              <a:t>Può comprare o vendere un NFT: quando ne compra uno, il venditore viene ricompensato in ether rispetto al costo dell’NFT; se lo vende, l’utente viene ricompensato in </a:t>
            </a:r>
            <a:r>
              <a:rPr lang="it-IT" dirty="0" err="1"/>
              <a:t>KryptoToken</a:t>
            </a:r>
            <a:r>
              <a:rPr lang="it-IT" dirty="0"/>
              <a:t> e l’NFT viene trasferito al venditore se è ancora un admin, altrimenti bruciato;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it-IT" dirty="0"/>
              <a:t>Può eliminare gli NFT che ha acquistato e questi saranno trasferiti al venditore se è ancora un Admin, altrimenti bruciato.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it-IT" dirty="0"/>
              <a:t>Infine, usare l’NFT e gli verrà attribuito lo sconto della categoria a cui apparteneva l’NFT; l’NFT sarà poi trasferito al venditore se è ancora un Admin.</a:t>
            </a:r>
          </a:p>
          <a:p>
            <a:pPr marL="158750" indent="0">
              <a:buFont typeface="Arial" panose="020B0604020202020204" pitchFamily="34" charset="0"/>
              <a:buNone/>
            </a:pPr>
            <a:endParaRPr lang="it-IT" dirty="0"/>
          </a:p>
          <a:p>
            <a:pPr marL="158750" indent="0">
              <a:buNone/>
            </a:pPr>
            <a:endParaRPr lang="it-IT" dirty="0"/>
          </a:p>
        </p:txBody>
      </p:sp>
    </p:spTree>
    <p:extLst>
      <p:ext uri="{BB962C8B-B14F-4D97-AF65-F5344CB8AC3E}">
        <p14:creationId xmlns:p14="http://schemas.microsoft.com/office/powerpoint/2010/main" val="85616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Per effettuare il </a:t>
            </a:r>
            <a:r>
              <a:rPr lang="it-IT" sz="1800" kern="150" dirty="0" err="1">
                <a:effectLst/>
                <a:latin typeface="Liberation Serif"/>
                <a:ea typeface="Noto Serif CJK SC"/>
                <a:cs typeface="Lucida Sans" panose="020B0602030504020204" pitchFamily="34" charset="0"/>
              </a:rPr>
              <a:t>deploy</a:t>
            </a:r>
            <a:r>
              <a:rPr lang="it-IT" sz="1800" kern="150" dirty="0">
                <a:effectLst/>
                <a:latin typeface="Liberation Serif"/>
                <a:ea typeface="Noto Serif CJK SC"/>
                <a:cs typeface="Lucida Sans" panose="020B0602030504020204" pitchFamily="34" charset="0"/>
              </a:rPr>
              <a:t>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è stato utilizzato </a:t>
            </a:r>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digitando nel terminale:</a:t>
            </a:r>
          </a:p>
          <a:p>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compile, per verificare la presenza di errori sintattici all’interno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a:t>
            </a:r>
          </a:p>
          <a:p>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migrate, per </a:t>
            </a:r>
            <a:r>
              <a:rPr lang="it-IT" sz="1800" kern="150" dirty="0" err="1">
                <a:effectLst/>
                <a:latin typeface="Liberation Serif"/>
                <a:ea typeface="Noto Serif CJK SC"/>
                <a:cs typeface="Lucida Sans" panose="020B0602030504020204" pitchFamily="34" charset="0"/>
              </a:rPr>
              <a:t>deployare</a:t>
            </a:r>
            <a:r>
              <a:rPr lang="it-IT" sz="1800" kern="150" dirty="0">
                <a:effectLst/>
                <a:latin typeface="Liberation Serif"/>
                <a:ea typeface="Noto Serif CJK SC"/>
                <a:cs typeface="Lucida Sans" panose="020B0602030504020204" pitchFamily="34" charset="0"/>
              </a:rPr>
              <a:t> 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sulla Blockchain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Successivamente, 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è stato tradotto in una classe Java, tramite:</a:t>
            </a:r>
          </a:p>
          <a:p>
            <a:pPr marL="158750" indent="0">
              <a:buNone/>
            </a:pPr>
            <a:endParaRPr lang="it-IT" sz="1800" kern="150" dirty="0">
              <a:effectLst/>
              <a:latin typeface="Liberation Serif"/>
              <a:ea typeface="Noto Serif CJK SC"/>
              <a:cs typeface="Lucida Sans" panose="020B0602030504020204" pitchFamily="34" charset="0"/>
            </a:endParaRPr>
          </a:p>
          <a:p>
            <a:r>
              <a:rPr lang="it-IT" sz="1800" kern="150" dirty="0">
                <a:effectLst/>
                <a:latin typeface="Liberation Serif"/>
                <a:ea typeface="Noto Serif CJK SC"/>
                <a:cs typeface="Lucida Sans" panose="020B0602030504020204" pitchFamily="34" charset="0"/>
              </a:rPr>
              <a:t>il compilatore </a:t>
            </a:r>
            <a:r>
              <a:rPr lang="it-IT" sz="1800" kern="150" dirty="0" err="1">
                <a:effectLst/>
                <a:latin typeface="Liberation Serif"/>
                <a:ea typeface="Noto Serif CJK SC"/>
                <a:cs typeface="Lucida Sans" panose="020B0602030504020204" pitchFamily="34" charset="0"/>
              </a:rPr>
              <a:t>solcjs</a:t>
            </a:r>
            <a:r>
              <a:rPr lang="it-IT" sz="1800" kern="150" dirty="0">
                <a:effectLst/>
                <a:latin typeface="Liberation Serif"/>
                <a:ea typeface="Noto Serif CJK SC"/>
                <a:cs typeface="Lucida Sans" panose="020B0602030504020204" pitchFamily="34" charset="0"/>
              </a:rPr>
              <a:t>, per la generazione dei file </a:t>
            </a:r>
            <a:r>
              <a:rPr lang="it-IT" sz="1800" kern="150" dirty="0" err="1">
                <a:effectLst/>
                <a:latin typeface="Liberation Serif"/>
                <a:ea typeface="Noto Serif CJK SC"/>
                <a:cs typeface="Lucida Sans" panose="020B0602030504020204" pitchFamily="34" charset="0"/>
              </a:rPr>
              <a:t>KryptoNFT.abi</a:t>
            </a:r>
            <a:r>
              <a:rPr lang="it-IT" sz="1800" kern="150" dirty="0">
                <a:effectLst/>
                <a:latin typeface="Liberation Serif"/>
                <a:ea typeface="Noto Serif CJK SC"/>
                <a:cs typeface="Lucida Sans" panose="020B0602030504020204" pitchFamily="34" charset="0"/>
              </a:rPr>
              <a:t> e </a:t>
            </a:r>
            <a:r>
              <a:rPr lang="it-IT" sz="1800" kern="150" dirty="0" err="1">
                <a:effectLst/>
                <a:latin typeface="Liberation Serif"/>
                <a:ea typeface="Noto Serif CJK SC"/>
                <a:cs typeface="Lucida Sans" panose="020B0602030504020204" pitchFamily="34" charset="0"/>
              </a:rPr>
              <a:t>KryptoNFT.bin</a:t>
            </a:r>
            <a:endParaRPr lang="it-IT" sz="1800" kern="150" dirty="0">
              <a:effectLst/>
              <a:latin typeface="Liberation Serif"/>
              <a:ea typeface="Noto Serif CJK SC"/>
              <a:cs typeface="Lucida Sans" panose="020B0602030504020204" pitchFamily="34" charset="0"/>
            </a:endParaRPr>
          </a:p>
          <a:p>
            <a:r>
              <a:rPr lang="it-IT" sz="1800" kern="150" dirty="0">
                <a:effectLst/>
                <a:latin typeface="Liberation Serif"/>
                <a:ea typeface="Noto Serif CJK SC"/>
                <a:cs typeface="Lucida Sans" panose="020B0602030504020204" pitchFamily="34" charset="0"/>
              </a:rPr>
              <a:t>la libreria Web3j, per la creazione della classe KryptoNFT.java.</a:t>
            </a:r>
          </a:p>
          <a:p>
            <a:pPr marL="158750" indent="0">
              <a:buNone/>
            </a:pPr>
            <a:endParaRPr lang="it-IT" sz="1800" kern="150" dirty="0">
              <a:effectLst/>
              <a:latin typeface="Liberation Serif"/>
              <a:ea typeface="Noto Serif CJK SC"/>
              <a:cs typeface="Lucida Sans" panose="020B0602030504020204" pitchFamily="34" charset="0"/>
            </a:endParaRPr>
          </a:p>
          <a:p>
            <a:pPr marL="158750" indent="0">
              <a:buNone/>
            </a:pPr>
            <a:r>
              <a:rPr lang="it-IT" sz="1800" kern="150" dirty="0">
                <a:effectLst/>
                <a:latin typeface="Liberation Serif"/>
                <a:ea typeface="Noto Serif CJK SC"/>
                <a:cs typeface="Lucida Sans" panose="020B0602030504020204" pitchFamily="34" charset="0"/>
              </a:rPr>
              <a:t>Questo ha permesso di richiamare le funzioni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dal framework Spring Boot.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5155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Infine, è stata collegato </a:t>
            </a:r>
            <a:r>
              <a:rPr lang="it-IT" sz="1800" kern="150" dirty="0" err="1">
                <a:effectLst/>
                <a:latin typeface="Liberation Serif"/>
                <a:ea typeface="Noto Serif CJK SC"/>
                <a:cs typeface="Lucida Sans" panose="020B0602030504020204" pitchFamily="34" charset="0"/>
              </a:rPr>
              <a:t>Metamask</a:t>
            </a:r>
            <a:r>
              <a:rPr lang="it-IT" sz="1800" kern="150" dirty="0">
                <a:effectLst/>
                <a:latin typeface="Liberation Serif"/>
                <a:ea typeface="Noto Serif CJK SC"/>
                <a:cs typeface="Lucida Sans" panose="020B0602030504020204" pitchFamily="34" charset="0"/>
              </a:rPr>
              <a:t> alla Blockchain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creando una nuova rete. Le informazioni inserite sono state reperite da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in particolare:</a:t>
            </a:r>
          </a:p>
          <a:p>
            <a:r>
              <a:rPr lang="it-IT" sz="1800" kern="150" dirty="0">
                <a:effectLst/>
                <a:latin typeface="Liberation Serif"/>
                <a:ea typeface="Noto Serif CJK SC"/>
                <a:cs typeface="Lucida Sans" panose="020B0602030504020204" pitchFamily="34" charset="0"/>
              </a:rPr>
              <a:t>Nome rete: assegniamo il nome che vorremmo che abbia la nuova rete (esempio: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a:t>
            </a:r>
          </a:p>
          <a:p>
            <a:r>
              <a:rPr lang="it-IT" sz="1800" kern="150" dirty="0">
                <a:effectLst/>
                <a:latin typeface="Liberation Serif"/>
                <a:ea typeface="Noto Serif CJK SC"/>
                <a:cs typeface="Lucida Sans" panose="020B0602030504020204" pitchFamily="34" charset="0"/>
              </a:rPr>
              <a:t>Nuovo URL RPC: è l’indirizzo http di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(HTTP://127.0.0.1:7545);</a:t>
            </a:r>
          </a:p>
          <a:p>
            <a:r>
              <a:rPr lang="it-IT" sz="1800" kern="150" dirty="0">
                <a:effectLst/>
                <a:latin typeface="Liberation Serif"/>
                <a:ea typeface="Noto Serif CJK SC"/>
                <a:cs typeface="Lucida Sans" panose="020B0602030504020204" pitchFamily="34" charset="0"/>
              </a:rPr>
              <a:t>Chain ID: si deve inserire 1337 che corrisponde all’id di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a:t>
            </a:r>
          </a:p>
          <a:p>
            <a:r>
              <a:rPr lang="it-IT" sz="1800" kern="150" dirty="0" err="1">
                <a:effectLst/>
                <a:latin typeface="Liberation Serif"/>
                <a:ea typeface="Noto Serif CJK SC"/>
                <a:cs typeface="Lucida Sans" panose="020B0602030504020204" pitchFamily="34" charset="0"/>
              </a:rPr>
              <a:t>Currency</a:t>
            </a:r>
            <a:r>
              <a:rPr lang="it-IT" sz="1800" kern="150" dirty="0">
                <a:effectLst/>
                <a:latin typeface="Liberation Serif"/>
                <a:ea typeface="Noto Serif CJK SC"/>
                <a:cs typeface="Lucida Sans" panose="020B0602030504020204" pitchFamily="34" charset="0"/>
              </a:rPr>
              <a:t> Symbol: si deve inserire “ETH” </a:t>
            </a:r>
            <a:r>
              <a:rPr lang="it-IT" sz="1800" kern="150" dirty="0" err="1">
                <a:effectLst/>
                <a:latin typeface="Liberation Serif"/>
                <a:ea typeface="Noto Serif CJK SC"/>
                <a:cs typeface="Lucida Sans" panose="020B0602030504020204" pitchFamily="34" charset="0"/>
              </a:rPr>
              <a:t>perchè</a:t>
            </a:r>
            <a:r>
              <a:rPr lang="it-IT" sz="1800" kern="150" dirty="0">
                <a:effectLst/>
                <a:latin typeface="Liberation Serif"/>
                <a:ea typeface="Noto Serif CJK SC"/>
                <a:cs typeface="Lucida Sans" panose="020B0602030504020204" pitchFamily="34" charset="0"/>
              </a:rPr>
              <a:t> abbiamo una Blockchain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a:t>
            </a:r>
          </a:p>
        </p:txBody>
      </p:sp>
    </p:spTree>
    <p:extLst>
      <p:ext uri="{BB962C8B-B14F-4D97-AF65-F5344CB8AC3E}">
        <p14:creationId xmlns:p14="http://schemas.microsoft.com/office/powerpoint/2010/main" val="4031177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altLang="zh-CN" sz="1800" b="0" i="0" u="none" strike="noStrike" kern="150" baseline="0" dirty="0">
              <a:latin typeface="Liberation Serif"/>
            </a:endParaRPr>
          </a:p>
        </p:txBody>
      </p:sp>
    </p:spTree>
    <p:extLst>
      <p:ext uri="{BB962C8B-B14F-4D97-AF65-F5344CB8AC3E}">
        <p14:creationId xmlns:p14="http://schemas.microsoft.com/office/powerpoint/2010/main" val="3520094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t>Per evitare attacchi di tipo overflow / </a:t>
            </a:r>
            <a:r>
              <a:rPr lang="it-IT" dirty="0" err="1"/>
              <a:t>underflow</a:t>
            </a:r>
            <a:r>
              <a:rPr lang="it-IT" dirty="0"/>
              <a:t> non è stata utilizzata la libreria di </a:t>
            </a:r>
            <a:r>
              <a:rPr lang="it-IT" dirty="0" err="1"/>
              <a:t>OpenZeppelin</a:t>
            </a:r>
            <a:r>
              <a:rPr lang="it-IT" dirty="0"/>
              <a:t> «</a:t>
            </a:r>
            <a:r>
              <a:rPr lang="it-IT" dirty="0" err="1"/>
              <a:t>SafeMath</a:t>
            </a:r>
            <a:r>
              <a:rPr lang="it-IT" dirty="0"/>
              <a:t>» dato che con la versione attuale utilizzata di </a:t>
            </a:r>
            <a:r>
              <a:rPr lang="it-IT" dirty="0" err="1"/>
              <a:t>Solidity</a:t>
            </a:r>
            <a:r>
              <a:rPr lang="it-IT" dirty="0"/>
              <a:t> (la v0.8.17), il compilatore si occuperà automaticamente di controllare eventuali casi di overflow e </a:t>
            </a:r>
            <a:r>
              <a:rPr lang="it-IT" dirty="0" err="1"/>
              <a:t>underflow</a:t>
            </a:r>
            <a:r>
              <a:rPr lang="it-IT" dirty="0"/>
              <a:t> lanciando un errore.  </a:t>
            </a:r>
            <a:endParaRPr dirty="0"/>
          </a:p>
        </p:txBody>
      </p:sp>
    </p:spTree>
    <p:extLst>
      <p:ext uri="{BB962C8B-B14F-4D97-AF65-F5344CB8AC3E}">
        <p14:creationId xmlns:p14="http://schemas.microsoft.com/office/powerpoint/2010/main" val="3643212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effectLst/>
              </a:rPr>
              <a:t>Un </a:t>
            </a:r>
            <a:r>
              <a:rPr lang="it-IT" b="1" dirty="0" err="1"/>
              <a:t>block.timestamp</a:t>
            </a:r>
            <a:r>
              <a:rPr lang="it-IT" b="1" dirty="0">
                <a:effectLst/>
              </a:rPr>
              <a:t> </a:t>
            </a:r>
            <a:r>
              <a:rPr lang="it-IT" dirty="0">
                <a:effectLst/>
              </a:rPr>
              <a:t>può essere manipolato da un minatore disonesto, di solito in una misura di pochi secondi su </a:t>
            </a:r>
            <a:r>
              <a:rPr lang="it-IT" dirty="0" err="1">
                <a:effectLst/>
              </a:rPr>
              <a:t>Ethereum</a:t>
            </a:r>
            <a:r>
              <a:rPr lang="it-IT" dirty="0">
                <a:effectLst/>
              </a:rPr>
              <a:t>, o generalmente una piccola percentuale di tempo del blocco. Nel nostro caso pochi secondi non fanno la differenza poiché il </a:t>
            </a:r>
            <a:r>
              <a:rPr lang="it-IT" dirty="0" err="1">
                <a:effectLst/>
              </a:rPr>
              <a:t>timestamp</a:t>
            </a:r>
            <a:r>
              <a:rPr lang="it-IT" dirty="0">
                <a:effectLst/>
              </a:rPr>
              <a:t> viene utilizzato per generare date; di conseguenza le operazioni vengono effettuate su intervalli di tempo che riguardano giorni e non secondi. </a:t>
            </a:r>
            <a:endParaRPr lang="it-IT" dirty="0"/>
          </a:p>
        </p:txBody>
      </p:sp>
    </p:spTree>
    <p:extLst>
      <p:ext uri="{BB962C8B-B14F-4D97-AF65-F5344CB8AC3E}">
        <p14:creationId xmlns:p14="http://schemas.microsoft.com/office/powerpoint/2010/main" val="931601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effectLst/>
              </a:rPr>
              <a:t>Un </a:t>
            </a:r>
            <a:r>
              <a:rPr lang="it-IT" u="none" dirty="0">
                <a:effectLst/>
                <a:hlinkClick r:id="rId3"/>
              </a:rPr>
              <a:t>attacco di rientro </a:t>
            </a:r>
            <a:r>
              <a:rPr lang="it-IT" dirty="0">
                <a:effectLst/>
              </a:rPr>
              <a:t>sfrutta le chiamate esterne non protette e può essere un exploit per prosciugare tutti i fondi del nostro contratto se non gestito correttamente. </a:t>
            </a:r>
          </a:p>
          <a:p>
            <a:pPr marL="158750" indent="0">
              <a:buNone/>
            </a:pPr>
            <a:r>
              <a:rPr lang="it-IT" dirty="0"/>
              <a:t>Aggiorno lo stato prima di effettuare un pagamento e inoltre uso il modificatore </a:t>
            </a:r>
            <a:r>
              <a:rPr lang="it-IT" dirty="0" err="1"/>
              <a:t>nonReentrant</a:t>
            </a:r>
            <a:r>
              <a:rPr lang="it-IT" dirty="0"/>
              <a:t>() di </a:t>
            </a:r>
            <a:r>
              <a:rPr lang="it-IT" dirty="0" err="1"/>
              <a:t>OpenZeppelin</a:t>
            </a:r>
            <a:r>
              <a:rPr lang="it-IT" dirty="0"/>
              <a:t> che impedisce a un contratto di chiamare se stesso</a:t>
            </a:r>
            <a:r>
              <a:rPr lang="it-IT" dirty="0">
                <a:effectLst/>
              </a:rPr>
              <a:t>, direttamente o indirettamente.</a:t>
            </a:r>
            <a:endParaRPr lang="it-IT" dirty="0"/>
          </a:p>
        </p:txBody>
      </p:sp>
    </p:spTree>
    <p:extLst>
      <p:ext uri="{BB962C8B-B14F-4D97-AF65-F5344CB8AC3E}">
        <p14:creationId xmlns:p14="http://schemas.microsoft.com/office/powerpoint/2010/main" val="379554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Parliamo prima della rivoluzione che apporterà il Web 3</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6c0bd716c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6c0bd716c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700"/>
              </a:spcBef>
              <a:spcAft>
                <a:spcPts val="600"/>
              </a:spcAft>
              <a:buNone/>
            </a:pPr>
            <a:endParaRPr lang="it-IT" sz="1800" kern="150" dirty="0">
              <a:effectLst/>
              <a:latin typeface="Liberation Serif"/>
              <a:ea typeface="Noto Serif CJK SC"/>
              <a:cs typeface="Lucida Sans" panose="020B0602030504020204" pitchFamily="34" charset="0"/>
            </a:endParaRPr>
          </a:p>
        </p:txBody>
      </p:sp>
    </p:spTree>
    <p:extLst>
      <p:ext uri="{BB962C8B-B14F-4D97-AF65-F5344CB8AC3E}">
        <p14:creationId xmlns:p14="http://schemas.microsoft.com/office/powerpoint/2010/main" val="3381113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3200" dirty="0"/>
              <a:t>Con Web3 intendiamo una nuova era dove la rete si basa sulla blockchain, un sistema totalmente decentralizzato dove il potere non è più nelle mani di un singolo individuo. Di fatti come sappiamo, la maggior parte delle applicazioni odierne è in esecuzione su server centralizzati che hanno il compito di gestire e conservare dati sensibili e, da un certo punto di vista, hanno una posizione gerarchicamente superiore rispetto a quello dei client. </a:t>
            </a:r>
            <a:r>
              <a:rPr lang="it-IT" dirty="0"/>
              <a:t>Il </a:t>
            </a:r>
            <a:r>
              <a:rPr lang="it-IT" b="0" dirty="0"/>
              <a:t>Web3 vuole cambiare radicalmente questa gerarchia </a:t>
            </a:r>
            <a:r>
              <a:rPr lang="it-IT" dirty="0"/>
              <a:t>in cui soltanto una parte detiene l’informazione, permettendo quindi a diversi nodi della rete di gestire e memorizzare in totale trasparenza.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spcAft>
                <a:spcPts val="700"/>
              </a:spcAft>
              <a:buNone/>
            </a:pPr>
            <a:r>
              <a:rPr lang="it-IT" sz="3200" dirty="0"/>
              <a:t>La </a:t>
            </a:r>
            <a:r>
              <a:rPr lang="it-IT" sz="3200" i="1" dirty="0"/>
              <a:t>blockchain</a:t>
            </a:r>
            <a:r>
              <a:rPr lang="it-IT" sz="3200" dirty="0"/>
              <a:t> prevede che l’informazione venga archiviata in più copie e distribuita all’interno di una rete di computer </a:t>
            </a:r>
            <a:r>
              <a:rPr lang="it-IT" sz="3200" i="1" dirty="0"/>
              <a:t>peer-to-peer</a:t>
            </a:r>
            <a:r>
              <a:rPr lang="it-IT" sz="3200" dirty="0"/>
              <a:t>. Ciò garantirebbe</a:t>
            </a:r>
            <a:r>
              <a:rPr lang="it-IT" sz="1800" b="0" kern="150" dirty="0">
                <a:effectLst/>
                <a:latin typeface="Liberation Serif"/>
                <a:ea typeface="Noto Serif CJK SC"/>
                <a:cs typeface="Lucida Sans" panose="020B0602030504020204" pitchFamily="34" charset="0"/>
              </a:rPr>
              <a:t>:</a:t>
            </a:r>
          </a:p>
          <a:p>
            <a:pPr marL="158750" indent="0">
              <a:lnSpc>
                <a:spcPct val="115000"/>
              </a:lnSpc>
              <a:spcAft>
                <a:spcPts val="700"/>
              </a:spcAft>
              <a:buNone/>
            </a:pPr>
            <a:endParaRPr lang="it-IT" sz="1800" b="0" kern="150" dirty="0">
              <a:effectLst/>
              <a:latin typeface="Liberation Serif"/>
              <a:ea typeface="Noto Serif CJK SC"/>
              <a:cs typeface="Lucida Sans" panose="020B0602030504020204" pitchFamily="34" charset="0"/>
            </a:endParaRPr>
          </a:p>
          <a:p>
            <a:pPr>
              <a:lnSpc>
                <a:spcPct val="115000"/>
              </a:lnSpc>
              <a:spcAft>
                <a:spcPts val="1125"/>
              </a:spcAft>
            </a:pPr>
            <a:r>
              <a:rPr lang="it-IT" sz="1800" b="0" kern="150" dirty="0">
                <a:effectLst/>
                <a:latin typeface="Liberation Serif"/>
                <a:ea typeface="Noto Serif CJK SC"/>
                <a:cs typeface="Lucida Sans" panose="020B0602030504020204" pitchFamily="34" charset="0"/>
              </a:rPr>
              <a:t>la decentralizzazione per il trasferimento del controllo e del processo decisionale da un’entità centralizzata a una rete distribuita. </a:t>
            </a:r>
          </a:p>
          <a:p>
            <a:pPr>
              <a:spcBef>
                <a:spcPts val="700"/>
              </a:spcBef>
              <a:spcAft>
                <a:spcPts val="600"/>
              </a:spcAft>
            </a:pPr>
            <a:r>
              <a:rPr lang="it-IT" sz="1800" b="0" kern="150" dirty="0">
                <a:solidFill>
                  <a:srgbClr val="C9211E"/>
                </a:solidFill>
                <a:effectLst/>
                <a:latin typeface="Liberation Serif"/>
              </a:rPr>
              <a:t>Immutabilità</a:t>
            </a:r>
            <a:r>
              <a:rPr lang="it-IT" sz="1800" b="0" kern="150" dirty="0">
                <a:solidFill>
                  <a:srgbClr val="C9211E"/>
                </a:solidFill>
                <a:effectLst/>
                <a:latin typeface="Liberation Serif"/>
                <a:cs typeface="Arial"/>
              </a:rPr>
              <a:t> </a:t>
            </a:r>
            <a:r>
              <a:rPr lang="it-IT" sz="1800" b="0" kern="150" dirty="0">
                <a:effectLst/>
                <a:latin typeface="Liberation Serif"/>
                <a:ea typeface="Noto Serif CJK SC"/>
                <a:cs typeface="Lucida Sans" panose="020B0602030504020204" pitchFamily="34" charset="0"/>
              </a:rPr>
              <a:t>cioè nessun partecipante può manomettere una transazione una volta che qualcuno l’ha registrata nella blockchain.</a:t>
            </a:r>
          </a:p>
          <a:p>
            <a:pPr>
              <a:spcBef>
                <a:spcPts val="700"/>
              </a:spcBef>
              <a:spcAft>
                <a:spcPts val="600"/>
              </a:spcAft>
            </a:pPr>
            <a:r>
              <a:rPr lang="it-IT" sz="1800" b="0" kern="150" dirty="0">
                <a:solidFill>
                  <a:srgbClr val="C9211E"/>
                </a:solidFill>
                <a:effectLst/>
                <a:latin typeface="Liberation Serif"/>
              </a:rPr>
              <a:t>Il concetto di consenso per la r</a:t>
            </a:r>
            <a:r>
              <a:rPr lang="it-IT" sz="1800" b="0" kern="150" dirty="0">
                <a:effectLst/>
                <a:latin typeface="Liberation Serif"/>
                <a:ea typeface="Noto Serif CJK SC"/>
                <a:cs typeface="Lucida Sans" panose="020B0602030504020204" pitchFamily="34" charset="0"/>
              </a:rPr>
              <a:t>egistrazione delle nuove transazioni che avviene quando la maggioranza dei partecipanti alla rete dà il proprio consenso.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50" dirty="0">
                <a:effectLst/>
                <a:latin typeface="Liberation Serif"/>
                <a:ea typeface="Noto Serif CJK SC"/>
                <a:cs typeface="Lucida Sans" panose="020B0602030504020204" pitchFamily="34" charset="0"/>
              </a:rPr>
              <a:t>Grazie all’utilizzo, quindi, di questa tecnologia ha preso un notevole successo il mondo degli </a:t>
            </a:r>
            <a:r>
              <a:rPr lang="it-IT" sz="1800" kern="150" dirty="0" err="1">
                <a:effectLst/>
                <a:latin typeface="Liberation Serif"/>
                <a:ea typeface="Noto Serif CJK SC"/>
                <a:cs typeface="Lucida Sans" panose="020B0602030504020204" pitchFamily="34" charset="0"/>
              </a:rPr>
              <a:t>NFTs</a:t>
            </a:r>
            <a:r>
              <a:rPr lang="it-IT" sz="1800" kern="150" dirty="0">
                <a:effectLst/>
                <a:latin typeface="Liberation Serif"/>
                <a:ea typeface="Noto Serif CJK SC"/>
                <a:cs typeface="Lucida Sans" panose="020B0602030504020204" pitchFamily="34" charset="0"/>
              </a:rPr>
              <a:t>.: certificati “di proprietà” su opere digitali utilizzati dagli utenti per sostituire d</a:t>
            </a:r>
            <a:r>
              <a:rPr lang="it-IT" sz="3200" dirty="0"/>
              <a:t>ati, beni, diritti con un unico asset digitale. In questo modo, un utente potrà usufruire di </a:t>
            </a:r>
            <a:r>
              <a:rPr lang="it-IT" sz="1800" kern="150" dirty="0">
                <a:effectLst/>
                <a:latin typeface="Liberation Serif"/>
                <a:ea typeface="Noto Serif CJK SC"/>
                <a:cs typeface="Lucida Sans" panose="020B0602030504020204" pitchFamily="34" charset="0"/>
              </a:rPr>
              <a:t>un’infinità di servizi resi sicuri dalla tecnologia blockchain. La particolarità di un NFT è quella di non poter essere contraffatto, replicato o creato su richiesta. Nella maggior parte dei casi gli acquisti in </a:t>
            </a:r>
            <a:r>
              <a:rPr lang="it-IT" sz="1800" kern="150" dirty="0" err="1">
                <a:effectLst/>
                <a:latin typeface="Liberation Serif"/>
                <a:ea typeface="Noto Serif CJK SC"/>
                <a:cs typeface="Lucida Sans" panose="020B0602030504020204" pitchFamily="34" charset="0"/>
              </a:rPr>
              <a:t>NFTs</a:t>
            </a:r>
            <a:r>
              <a:rPr lang="it-IT" sz="1800" kern="150" dirty="0">
                <a:effectLst/>
                <a:latin typeface="Liberation Serif"/>
                <a:ea typeface="Noto Serif CJK SC"/>
                <a:cs typeface="Lucida Sans" panose="020B0602030504020204" pitchFamily="34" charset="0"/>
              </a:rPr>
              <a:t> avvengono mediante la </a:t>
            </a:r>
            <a:r>
              <a:rPr lang="it-IT" sz="3200" dirty="0"/>
              <a:t>blockchain di </a:t>
            </a:r>
            <a:r>
              <a:rPr lang="it-IT" sz="3200" b="1" dirty="0" err="1"/>
              <a:t>Ethereum</a:t>
            </a:r>
            <a:r>
              <a:rPr lang="it-IT" sz="3200" dirty="0"/>
              <a:t>, in cui vengono </a:t>
            </a:r>
            <a:r>
              <a:rPr lang="it-IT" sz="3200" dirty="0" err="1"/>
              <a:t>deployati</a:t>
            </a:r>
            <a:r>
              <a:rPr lang="it-IT" sz="3200" dirty="0"/>
              <a:t> rigorosi smart </a:t>
            </a:r>
            <a:r>
              <a:rPr lang="it-IT" sz="3200" dirty="0" err="1"/>
              <a:t>contracts</a:t>
            </a:r>
            <a:r>
              <a:rPr lang="it-IT" sz="3200" dirty="0"/>
              <a:t>.</a:t>
            </a:r>
            <a:endParaRPr lang="it-IT" sz="1800" kern="150" dirty="0">
              <a:effectLst/>
              <a:latin typeface="Liberation Serif"/>
              <a:ea typeface="Noto Serif CJK SC"/>
              <a:cs typeface="Lucida Sans" panose="020B0602030504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b="0" kern="150" dirty="0">
                <a:effectLst/>
                <a:latin typeface="Liberation Serif"/>
                <a:ea typeface="Noto Serif CJK SC"/>
                <a:cs typeface="Lucida Sans" panose="020B0602030504020204" pitchFamily="34" charset="0"/>
              </a:rPr>
              <a:t>Parliamo ora di come è nata l’idea di realizzare KryptoAuth.</a:t>
            </a:r>
          </a:p>
        </p:txBody>
      </p:sp>
    </p:spTree>
    <p:extLst>
      <p:ext uri="{BB962C8B-B14F-4D97-AF65-F5344CB8AC3E}">
        <p14:creationId xmlns:p14="http://schemas.microsoft.com/office/powerpoint/2010/main" val="273370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f55da46cf_2_20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9f55da46cf_2_20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spcAft>
                <a:spcPts val="700"/>
              </a:spcAft>
              <a:buNone/>
            </a:pPr>
            <a:r>
              <a:rPr lang="it-IT" sz="1800" b="0" kern="150" dirty="0">
                <a:effectLst/>
                <a:latin typeface="Liberation Serif"/>
                <a:ea typeface="Noto Serif CJK SC"/>
                <a:cs typeface="Lucida Sans" panose="020B0602030504020204" pitchFamily="34" charset="0"/>
              </a:rPr>
              <a:t>La maggior degli e-commerce centralizzati permette agli utenti di acquistare diversi coupon per ottenere vari sconti in diverse categorie di acquisti e incentivare l’utente a spendere il più possibile per il proprio brand. Questa soluzione però ha degli svantaggi, oltre quelli che riguardano la centralizzazione del sistema, legati soprattutto in ambito di sicurezza in quanto nulla certifica la proprietà o l’autenticità di uno specifico coupon acquistato o usato da un utente.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700"/>
              </a:spcBef>
              <a:spcAft>
                <a:spcPts val="600"/>
              </a:spcAft>
              <a:buNone/>
            </a:pPr>
            <a:r>
              <a:rPr lang="it-IT" sz="1100" dirty="0"/>
              <a:t>Il progetto implementato ha l’obiettivo di fornire sconti, per i prodotti venduti da KryptoAuth, mediante l’acquisto di </a:t>
            </a:r>
            <a:r>
              <a:rPr lang="it-IT" sz="1100" dirty="0" err="1"/>
              <a:t>NFTs</a:t>
            </a:r>
            <a:r>
              <a:rPr lang="it-IT" sz="1100" dirty="0"/>
              <a:t>. Gli utenti possono comprare gli </a:t>
            </a:r>
            <a:r>
              <a:rPr lang="it-IT" sz="1100" dirty="0" err="1"/>
              <a:t>NFTs</a:t>
            </a:r>
            <a:r>
              <a:rPr lang="it-IT" sz="1100" dirty="0"/>
              <a:t> solo con i </a:t>
            </a:r>
            <a:r>
              <a:rPr lang="it-IT" sz="1100" dirty="0" err="1"/>
              <a:t>KryptoToken</a:t>
            </a:r>
            <a:r>
              <a:rPr lang="it-IT" sz="1100" dirty="0"/>
              <a:t>, ovvero gettoni virtuali che un utente può acquistare spendendo una certa somma di ether. Il tutto è reso sicuro tramite una rigorosa politica degli accessi che separa la figura dell’amministratore da quella di un utente semplice. </a:t>
            </a:r>
            <a:r>
              <a:rPr lang="it-IT" sz="1100" kern="150" dirty="0">
                <a:effectLst/>
                <a:latin typeface="Liberation Serif"/>
                <a:ea typeface="Noto Serif CJK SC"/>
                <a:cs typeface="Lucida Sans" panose="020B0602030504020204" pitchFamily="34" charset="0"/>
              </a:rPr>
              <a:t>Infatti, un utente registrato in KryptoAuth potrà effettuare il Login e iniziare ad usufruire dei servizi offerti dalla Web </a:t>
            </a:r>
            <a:r>
              <a:rPr lang="it-IT" sz="1100" kern="150" dirty="0" err="1">
                <a:effectLst/>
                <a:latin typeface="Liberation Serif"/>
                <a:ea typeface="Noto Serif CJK SC"/>
                <a:cs typeface="Lucida Sans" panose="020B0602030504020204" pitchFamily="34" charset="0"/>
              </a:rPr>
              <a:t>Dapp</a:t>
            </a:r>
            <a:r>
              <a:rPr lang="it-IT" sz="1100" kern="150" dirty="0">
                <a:effectLst/>
                <a:latin typeface="Liberation Serif"/>
                <a:ea typeface="Noto Serif CJK SC"/>
                <a:cs typeface="Lucida Sans" panose="020B0602030504020204" pitchFamily="34" charset="0"/>
              </a:rPr>
              <a:t> dopo l’attivazione dell’account (con il ruolo di User o Admin) da parte di un amministratore.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5808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1574725" y="3918221"/>
            <a:ext cx="10974530" cy="1313608"/>
          </a:xfrm>
          <a:prstGeom prst="rect">
            <a:avLst/>
          </a:prstGeom>
          <a:noFill/>
          <a:ln>
            <a:noFill/>
          </a:ln>
        </p:spPr>
      </p:pic>
      <p:sp>
        <p:nvSpPr>
          <p:cNvPr id="115" name="Google Shape;115;p21"/>
          <p:cNvSpPr txBox="1">
            <a:spLocks noGrp="1"/>
          </p:cNvSpPr>
          <p:nvPr>
            <p:ph type="title"/>
          </p:nvPr>
        </p:nvSpPr>
        <p:spPr>
          <a:xfrm>
            <a:off x="4301488" y="3113065"/>
            <a:ext cx="3382500" cy="429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2"/>
                </a:solidFill>
              </a:defRPr>
            </a:lvl1pPr>
            <a:lvl2pPr lvl="1" algn="r" rtl="0">
              <a:spcBef>
                <a:spcPts val="0"/>
              </a:spcBef>
              <a:spcAft>
                <a:spcPts val="0"/>
              </a:spcAft>
              <a:buNone/>
              <a:defRPr sz="1800">
                <a:solidFill>
                  <a:schemeClr val="lt1"/>
                </a:solidFill>
              </a:defRPr>
            </a:lvl2pPr>
            <a:lvl3pPr lvl="2" algn="r" rtl="0">
              <a:spcBef>
                <a:spcPts val="0"/>
              </a:spcBef>
              <a:spcAft>
                <a:spcPts val="0"/>
              </a:spcAft>
              <a:buNone/>
              <a:defRPr sz="1800">
                <a:solidFill>
                  <a:schemeClr val="lt1"/>
                </a:solidFill>
              </a:defRPr>
            </a:lvl3pPr>
            <a:lvl4pPr lvl="3" algn="r" rtl="0">
              <a:spcBef>
                <a:spcPts val="0"/>
              </a:spcBef>
              <a:spcAft>
                <a:spcPts val="0"/>
              </a:spcAft>
              <a:buNone/>
              <a:defRPr sz="1800">
                <a:solidFill>
                  <a:schemeClr val="lt1"/>
                </a:solidFill>
              </a:defRPr>
            </a:lvl4pPr>
            <a:lvl5pPr lvl="4" algn="r" rtl="0">
              <a:spcBef>
                <a:spcPts val="0"/>
              </a:spcBef>
              <a:spcAft>
                <a:spcPts val="0"/>
              </a:spcAft>
              <a:buNone/>
              <a:defRPr sz="1800">
                <a:solidFill>
                  <a:schemeClr val="lt1"/>
                </a:solidFill>
              </a:defRPr>
            </a:lvl5pPr>
            <a:lvl6pPr lvl="5" algn="r" rtl="0">
              <a:spcBef>
                <a:spcPts val="0"/>
              </a:spcBef>
              <a:spcAft>
                <a:spcPts val="0"/>
              </a:spcAft>
              <a:buNone/>
              <a:defRPr sz="1800">
                <a:solidFill>
                  <a:schemeClr val="lt1"/>
                </a:solidFill>
              </a:defRPr>
            </a:lvl6pPr>
            <a:lvl7pPr lvl="6" algn="r" rtl="0">
              <a:spcBef>
                <a:spcPts val="0"/>
              </a:spcBef>
              <a:spcAft>
                <a:spcPts val="0"/>
              </a:spcAft>
              <a:buNone/>
              <a:defRPr sz="1800">
                <a:solidFill>
                  <a:schemeClr val="lt1"/>
                </a:solidFill>
              </a:defRPr>
            </a:lvl7pPr>
            <a:lvl8pPr lvl="7" algn="r" rtl="0">
              <a:spcBef>
                <a:spcPts val="0"/>
              </a:spcBef>
              <a:spcAft>
                <a:spcPts val="0"/>
              </a:spcAft>
              <a:buNone/>
              <a:defRPr sz="1800">
                <a:solidFill>
                  <a:schemeClr val="lt1"/>
                </a:solidFill>
              </a:defRPr>
            </a:lvl8pPr>
            <a:lvl9pPr lvl="8" algn="r" rtl="0">
              <a:spcBef>
                <a:spcPts val="0"/>
              </a:spcBef>
              <a:spcAft>
                <a:spcPts val="0"/>
              </a:spcAft>
              <a:buNone/>
              <a:defRPr sz="1800">
                <a:solidFill>
                  <a:schemeClr val="lt1"/>
                </a:solidFill>
              </a:defRPr>
            </a:lvl9pPr>
          </a:lstStyle>
          <a:p>
            <a:endParaRPr/>
          </a:p>
        </p:txBody>
      </p:sp>
      <p:sp>
        <p:nvSpPr>
          <p:cNvPr id="116" name="Google Shape;116;p21"/>
          <p:cNvSpPr txBox="1">
            <a:spLocks noGrp="1"/>
          </p:cNvSpPr>
          <p:nvPr>
            <p:ph type="subTitle" idx="1"/>
          </p:nvPr>
        </p:nvSpPr>
        <p:spPr>
          <a:xfrm>
            <a:off x="2647613" y="2045538"/>
            <a:ext cx="5258700" cy="10125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2"/>
          </p:nvPr>
        </p:nvSpPr>
        <p:spPr>
          <a:xfrm>
            <a:off x="1237688" y="2002216"/>
            <a:ext cx="1787700" cy="10524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3500" b="1"/>
            </a:lvl2pPr>
            <a:lvl3pPr lvl="2" rtl="0">
              <a:spcBef>
                <a:spcPts val="0"/>
              </a:spcBef>
              <a:spcAft>
                <a:spcPts val="0"/>
              </a:spcAft>
              <a:buSzPts val="3500"/>
              <a:buNone/>
              <a:defRPr sz="3500" b="1"/>
            </a:lvl3pPr>
            <a:lvl4pPr lvl="3" rtl="0">
              <a:spcBef>
                <a:spcPts val="0"/>
              </a:spcBef>
              <a:spcAft>
                <a:spcPts val="0"/>
              </a:spcAft>
              <a:buSzPts val="3500"/>
              <a:buNone/>
              <a:defRPr sz="3500" b="1"/>
            </a:lvl4pPr>
            <a:lvl5pPr lvl="4" rtl="0">
              <a:spcBef>
                <a:spcPts val="0"/>
              </a:spcBef>
              <a:spcAft>
                <a:spcPts val="0"/>
              </a:spcAft>
              <a:buSzPts val="3500"/>
              <a:buNone/>
              <a:defRPr sz="3500" b="1"/>
            </a:lvl5pPr>
            <a:lvl6pPr lvl="5" rtl="0">
              <a:spcBef>
                <a:spcPts val="0"/>
              </a:spcBef>
              <a:spcAft>
                <a:spcPts val="0"/>
              </a:spcAft>
              <a:buSzPts val="3500"/>
              <a:buNone/>
              <a:defRPr sz="3500" b="1"/>
            </a:lvl6pPr>
            <a:lvl7pPr lvl="6" rtl="0">
              <a:spcBef>
                <a:spcPts val="0"/>
              </a:spcBef>
              <a:spcAft>
                <a:spcPts val="0"/>
              </a:spcAft>
              <a:buSzPts val="3500"/>
              <a:buNone/>
              <a:defRPr sz="3500" b="1"/>
            </a:lvl7pPr>
            <a:lvl8pPr lvl="7" rtl="0">
              <a:spcBef>
                <a:spcPts val="0"/>
              </a:spcBef>
              <a:spcAft>
                <a:spcPts val="0"/>
              </a:spcAft>
              <a:buSzPts val="3500"/>
              <a:buNone/>
              <a:defRPr sz="3500" b="1"/>
            </a:lvl8pPr>
            <a:lvl9pPr lvl="8" rtl="0">
              <a:spcBef>
                <a:spcPts val="0"/>
              </a:spcBef>
              <a:spcAft>
                <a:spcPts val="0"/>
              </a:spcAft>
              <a:buSzPts val="3500"/>
              <a:buNone/>
              <a:defRPr sz="3500" b="1"/>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23" name="Google Shape;23;p5"/>
          <p:cNvSpPr txBox="1">
            <a:spLocks noGrp="1"/>
          </p:cNvSpPr>
          <p:nvPr>
            <p:ph type="ctrTitle"/>
          </p:nvPr>
        </p:nvSpPr>
        <p:spPr>
          <a:xfrm>
            <a:off x="1638431" y="1606100"/>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4" name="Google Shape;24;p5"/>
          <p:cNvSpPr txBox="1">
            <a:spLocks noGrp="1"/>
          </p:cNvSpPr>
          <p:nvPr>
            <p:ph type="subTitle" idx="1"/>
          </p:nvPr>
        </p:nvSpPr>
        <p:spPr>
          <a:xfrm>
            <a:off x="1638425" y="1993300"/>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5" name="Google Shape;25;p5"/>
          <p:cNvSpPr txBox="1">
            <a:spLocks noGrp="1"/>
          </p:cNvSpPr>
          <p:nvPr>
            <p:ph type="ctrTitle" idx="2"/>
          </p:nvPr>
        </p:nvSpPr>
        <p:spPr>
          <a:xfrm>
            <a:off x="5282438" y="3224959"/>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 name="Google Shape;26;p5"/>
          <p:cNvSpPr txBox="1">
            <a:spLocks noGrp="1"/>
          </p:cNvSpPr>
          <p:nvPr>
            <p:ph type="subTitle" idx="3"/>
          </p:nvPr>
        </p:nvSpPr>
        <p:spPr>
          <a:xfrm>
            <a:off x="5282430" y="3612159"/>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7" name="Google Shape;27;p5"/>
          <p:cNvSpPr txBox="1">
            <a:spLocks noGrp="1"/>
          </p:cNvSpPr>
          <p:nvPr>
            <p:ph type="title" idx="4"/>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3" name="Google Shape;33;p7"/>
          <p:cNvSpPr txBox="1">
            <a:spLocks noGrp="1"/>
          </p:cNvSpPr>
          <p:nvPr>
            <p:ph type="subTitle" idx="1"/>
          </p:nvPr>
        </p:nvSpPr>
        <p:spPr>
          <a:xfrm>
            <a:off x="6299325" y="1682875"/>
            <a:ext cx="2112600" cy="26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algn="ctr" rtl="0">
              <a:lnSpc>
                <a:spcPct val="100000"/>
              </a:lnSpc>
              <a:spcBef>
                <a:spcPts val="1600"/>
              </a:spcBef>
              <a:spcAft>
                <a:spcPts val="0"/>
              </a:spcAft>
              <a:buClr>
                <a:schemeClr val="lt1"/>
              </a:buClr>
              <a:buSzPts val="1600"/>
              <a:buChar char="○"/>
              <a:defRPr sz="1600">
                <a:solidFill>
                  <a:schemeClr val="lt1"/>
                </a:solidFill>
              </a:defRPr>
            </a:lvl2pPr>
            <a:lvl3pPr lvl="2" algn="ctr" rtl="0">
              <a:lnSpc>
                <a:spcPct val="100000"/>
              </a:lnSpc>
              <a:spcBef>
                <a:spcPts val="0"/>
              </a:spcBef>
              <a:spcAft>
                <a:spcPts val="0"/>
              </a:spcAft>
              <a:buClr>
                <a:schemeClr val="lt1"/>
              </a:buClr>
              <a:buSzPts val="1600"/>
              <a:buChar char="■"/>
              <a:defRPr sz="1600">
                <a:solidFill>
                  <a:schemeClr val="lt1"/>
                </a:solidFill>
              </a:defRPr>
            </a:lvl3pPr>
            <a:lvl4pPr lvl="3" algn="ctr" rtl="0">
              <a:lnSpc>
                <a:spcPct val="100000"/>
              </a:lnSpc>
              <a:spcBef>
                <a:spcPts val="0"/>
              </a:spcBef>
              <a:spcAft>
                <a:spcPts val="0"/>
              </a:spcAft>
              <a:buClr>
                <a:schemeClr val="lt1"/>
              </a:buClr>
              <a:buSzPts val="1600"/>
              <a:buChar char="●"/>
              <a:defRPr sz="1600">
                <a:solidFill>
                  <a:schemeClr val="lt1"/>
                </a:solidFill>
              </a:defRPr>
            </a:lvl4pPr>
            <a:lvl5pPr lvl="4" algn="ctr" rtl="0">
              <a:lnSpc>
                <a:spcPct val="100000"/>
              </a:lnSpc>
              <a:spcBef>
                <a:spcPts val="0"/>
              </a:spcBef>
              <a:spcAft>
                <a:spcPts val="0"/>
              </a:spcAft>
              <a:buClr>
                <a:schemeClr val="lt1"/>
              </a:buClr>
              <a:buSzPts val="1600"/>
              <a:buChar char="○"/>
              <a:defRPr sz="1600">
                <a:solidFill>
                  <a:schemeClr val="lt1"/>
                </a:solidFill>
              </a:defRPr>
            </a:lvl5pPr>
            <a:lvl6pPr lvl="5" algn="ctr" rtl="0">
              <a:lnSpc>
                <a:spcPct val="100000"/>
              </a:lnSpc>
              <a:spcBef>
                <a:spcPts val="0"/>
              </a:spcBef>
              <a:spcAft>
                <a:spcPts val="0"/>
              </a:spcAft>
              <a:buClr>
                <a:schemeClr val="lt1"/>
              </a:buClr>
              <a:buSzPts val="1600"/>
              <a:buChar char="■"/>
              <a:defRPr sz="1600">
                <a:solidFill>
                  <a:schemeClr val="lt1"/>
                </a:solidFill>
              </a:defRPr>
            </a:lvl6pPr>
            <a:lvl7pPr lvl="6" algn="ctr" rtl="0">
              <a:lnSpc>
                <a:spcPct val="100000"/>
              </a:lnSpc>
              <a:spcBef>
                <a:spcPts val="0"/>
              </a:spcBef>
              <a:spcAft>
                <a:spcPts val="0"/>
              </a:spcAft>
              <a:buClr>
                <a:schemeClr val="lt1"/>
              </a:buClr>
              <a:buSzPts val="1600"/>
              <a:buChar char="●"/>
              <a:defRPr sz="1600">
                <a:solidFill>
                  <a:schemeClr val="lt1"/>
                </a:solidFill>
              </a:defRPr>
            </a:lvl7pPr>
            <a:lvl8pPr lvl="7" algn="ctr" rtl="0">
              <a:lnSpc>
                <a:spcPct val="100000"/>
              </a:lnSpc>
              <a:spcBef>
                <a:spcPts val="0"/>
              </a:spcBef>
              <a:spcAft>
                <a:spcPts val="0"/>
              </a:spcAft>
              <a:buClr>
                <a:schemeClr val="lt1"/>
              </a:buClr>
              <a:buSzPts val="1600"/>
              <a:buChar char="○"/>
              <a:defRPr sz="1600">
                <a:solidFill>
                  <a:schemeClr val="lt1"/>
                </a:solidFill>
              </a:defRPr>
            </a:lvl8pPr>
            <a:lvl9pPr lvl="8" algn="ctr" rtl="0">
              <a:lnSpc>
                <a:spcPct val="100000"/>
              </a:lnSpc>
              <a:spcBef>
                <a:spcPts val="0"/>
              </a:spcBef>
              <a:spcAft>
                <a:spcPts val="0"/>
              </a:spcAft>
              <a:buClr>
                <a:schemeClr val="lt1"/>
              </a:buClr>
              <a:buSzPts val="1600"/>
              <a:buChar char="■"/>
              <a:defRPr sz="1600">
                <a:solidFill>
                  <a:schemeClr val="lt1"/>
                </a:solidFill>
              </a:defRPr>
            </a:lvl9pPr>
          </a:lstStyle>
          <a:p>
            <a:endParaRPr/>
          </a:p>
        </p:txBody>
      </p:sp>
      <p:sp>
        <p:nvSpPr>
          <p:cNvPr id="34" name="Google Shape;34;p7"/>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1" r:id="rId10"/>
    <p:sldLayoutId id="2147483665" r:id="rId11"/>
    <p:sldLayoutId id="2147483667" r:id="rId12"/>
    <p:sldLayoutId id="2147483670" r:id="rId13"/>
    <p:sldLayoutId id="21474836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7" name="Elemento grafico 6">
            <a:extLst>
              <a:ext uri="{FF2B5EF4-FFF2-40B4-BE49-F238E27FC236}">
                <a16:creationId xmlns:a16="http://schemas.microsoft.com/office/drawing/2014/main" id="{C9081AD0-782E-F4E9-2F15-1B5EC4742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6904" y="122467"/>
            <a:ext cx="3785521" cy="2649865"/>
          </a:xfrm>
          <a:prstGeom prst="rect">
            <a:avLst/>
          </a:prstGeom>
          <a:effectLst>
            <a:outerShdw blurRad="63500" sx="102000" sy="102000" algn="ctr" rotWithShape="0">
              <a:prstClr val="black">
                <a:alpha val="40000"/>
              </a:prstClr>
            </a:outerShdw>
          </a:effectLst>
        </p:spPr>
      </p:pic>
      <p:sp>
        <p:nvSpPr>
          <p:cNvPr id="152" name="Google Shape;152;p28"/>
          <p:cNvSpPr txBox="1">
            <a:spLocks noGrp="1"/>
          </p:cNvSpPr>
          <p:nvPr>
            <p:ph type="ctrTitle"/>
          </p:nvPr>
        </p:nvSpPr>
        <p:spPr>
          <a:xfrm>
            <a:off x="2869419" y="1943072"/>
            <a:ext cx="3405162" cy="863128"/>
          </a:xfrm>
          <a:prstGeom prst="rect">
            <a:avLst/>
          </a:prstGeom>
          <a:effectLst>
            <a:outerShdw blurRad="63500" sx="102000" sy="102000" algn="ctr" rotWithShape="0">
              <a:prstClr val="black">
                <a:alpha val="40000"/>
              </a:prst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dirty="0">
                <a:effectLst>
                  <a:outerShdw blurRad="38100" dist="38100" dir="2700000" algn="tl">
                    <a:srgbClr val="000000">
                      <a:alpha val="43137"/>
                    </a:srgbClr>
                  </a:outerShdw>
                </a:effectLst>
              </a:rPr>
              <a:t>KRYPTOAUTH</a:t>
            </a:r>
            <a:endParaRPr dirty="0">
              <a:solidFill>
                <a:schemeClr val="accent2"/>
              </a:solidFill>
              <a:effectLst>
                <a:outerShdw blurRad="38100" dist="38100" dir="2700000" algn="tl">
                  <a:srgbClr val="000000">
                    <a:alpha val="43137"/>
                  </a:srgbClr>
                </a:outerShdw>
              </a:effectLst>
            </a:endParaRPr>
          </a:p>
        </p:txBody>
      </p:sp>
      <p:sp>
        <p:nvSpPr>
          <p:cNvPr id="153" name="Google Shape;153;p28"/>
          <p:cNvSpPr txBox="1">
            <a:spLocks noGrp="1"/>
          </p:cNvSpPr>
          <p:nvPr>
            <p:ph type="subTitle" idx="1"/>
          </p:nvPr>
        </p:nvSpPr>
        <p:spPr>
          <a:xfrm>
            <a:off x="1195713" y="3210191"/>
            <a:ext cx="2360287" cy="7776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effectLst>
                  <a:outerShdw blurRad="38100" dist="38100" dir="2700000" algn="tl">
                    <a:srgbClr val="000000">
                      <a:alpha val="43137"/>
                    </a:srgbClr>
                  </a:outerShdw>
                </a:effectLst>
              </a:rPr>
              <a:t>Prof.</a:t>
            </a:r>
            <a:r>
              <a:rPr lang="en" sz="1400" dirty="0">
                <a:effectLst>
                  <a:outerShdw blurRad="38100" dist="38100" dir="2700000" algn="tl">
                    <a:srgbClr val="000000">
                      <a:alpha val="43137"/>
                    </a:srgbClr>
                  </a:outerShdw>
                </a:effectLst>
              </a:rPr>
              <a:t>:</a:t>
            </a:r>
          </a:p>
          <a:p>
            <a:pPr marL="0" lvl="0" indent="0" algn="l" rtl="0">
              <a:spcBef>
                <a:spcPts val="0"/>
              </a:spcBef>
              <a:spcAft>
                <a:spcPts val="0"/>
              </a:spcAft>
              <a:buNone/>
            </a:pPr>
            <a:r>
              <a:rPr lang="en" sz="1400" dirty="0">
                <a:effectLst>
                  <a:outerShdw blurRad="38100" dist="38100" dir="2700000" algn="tl">
                    <a:srgbClr val="000000">
                      <a:alpha val="43137"/>
                    </a:srgbClr>
                  </a:outerShdw>
                </a:effectLst>
              </a:rPr>
              <a:t>Christiancarmine Esposito</a:t>
            </a:r>
          </a:p>
          <a:p>
            <a:pPr marL="0" lvl="0" indent="0" algn="l" rtl="0">
              <a:spcBef>
                <a:spcPts val="0"/>
              </a:spcBef>
              <a:spcAft>
                <a:spcPts val="0"/>
              </a:spcAft>
              <a:buNone/>
            </a:pPr>
            <a:r>
              <a:rPr lang="en" sz="1400" dirty="0">
                <a:effectLst>
                  <a:outerShdw blurRad="38100" dist="38100" dir="2700000" algn="tl">
                    <a:srgbClr val="000000">
                      <a:alpha val="43137"/>
                    </a:srgbClr>
                  </a:outerShdw>
                </a:effectLst>
              </a:rPr>
              <a:t>Alfredo De Santis</a:t>
            </a:r>
            <a:endParaRPr sz="1400" dirty="0">
              <a:effectLst>
                <a:outerShdw blurRad="38100" dist="38100" dir="2700000" algn="tl">
                  <a:srgbClr val="000000">
                    <a:alpha val="43137"/>
                  </a:srgbClr>
                </a:outerShdw>
              </a:effectLst>
            </a:endParaRPr>
          </a:p>
        </p:txBody>
      </p:sp>
      <p:sp>
        <p:nvSpPr>
          <p:cNvPr id="8" name="Google Shape;153;p28">
            <a:extLst>
              <a:ext uri="{FF2B5EF4-FFF2-40B4-BE49-F238E27FC236}">
                <a16:creationId xmlns:a16="http://schemas.microsoft.com/office/drawing/2014/main" id="{C5541365-C792-8EAE-0950-0CE51699DC14}"/>
              </a:ext>
            </a:extLst>
          </p:cNvPr>
          <p:cNvSpPr txBox="1">
            <a:spLocks/>
          </p:cNvSpPr>
          <p:nvPr/>
        </p:nvSpPr>
        <p:spPr>
          <a:xfrm>
            <a:off x="5505778" y="3247793"/>
            <a:ext cx="2211894" cy="863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lgn="r"/>
            <a:r>
              <a:rPr lang="it-IT" sz="1400" b="1" dirty="0"/>
              <a:t>Presentazione di</a:t>
            </a:r>
            <a:r>
              <a:rPr lang="it-IT" sz="1400" dirty="0"/>
              <a:t>:</a:t>
            </a:r>
          </a:p>
          <a:p>
            <a:pPr marL="0" indent="0" algn="r"/>
            <a:r>
              <a:rPr lang="it-IT" sz="1400" dirty="0"/>
              <a:t>Alberto Montefusco</a:t>
            </a:r>
          </a:p>
          <a:p>
            <a:pPr marL="0" indent="0" algn="r"/>
            <a:r>
              <a:rPr lang="it-IT" sz="1400" b="1" dirty="0" err="1"/>
              <a:t>Mat</a:t>
            </a:r>
            <a:r>
              <a:rPr lang="it-IT" sz="1400" b="1" dirty="0"/>
              <a:t>. </a:t>
            </a:r>
            <a:r>
              <a:rPr lang="it-IT" sz="1400" dirty="0"/>
              <a:t>0522501498</a:t>
            </a:r>
          </a:p>
        </p:txBody>
      </p:sp>
      <p:sp>
        <p:nvSpPr>
          <p:cNvPr id="10" name="Google Shape;153;p28">
            <a:extLst>
              <a:ext uri="{FF2B5EF4-FFF2-40B4-BE49-F238E27FC236}">
                <a16:creationId xmlns:a16="http://schemas.microsoft.com/office/drawing/2014/main" id="{7A2C32A5-C552-9586-1E2B-DC3DD8F55DB4}"/>
              </a:ext>
            </a:extLst>
          </p:cNvPr>
          <p:cNvSpPr txBox="1">
            <a:spLocks/>
          </p:cNvSpPr>
          <p:nvPr/>
        </p:nvSpPr>
        <p:spPr>
          <a:xfrm>
            <a:off x="3654020" y="4386296"/>
            <a:ext cx="2012623" cy="634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r>
              <a:rPr lang="it-IT" sz="1400" b="1" dirty="0"/>
              <a:t>ANNO ACCADEMICO</a:t>
            </a:r>
          </a:p>
          <a:p>
            <a:pPr marL="0" indent="0"/>
            <a:r>
              <a:rPr lang="it-IT" sz="1400" b="1" dirty="0"/>
              <a:t>2022/2023</a:t>
            </a:r>
          </a:p>
        </p:txBody>
      </p:sp>
      <p:sp>
        <p:nvSpPr>
          <p:cNvPr id="13" name="Google Shape;153;p28">
            <a:extLst>
              <a:ext uri="{FF2B5EF4-FFF2-40B4-BE49-F238E27FC236}">
                <a16:creationId xmlns:a16="http://schemas.microsoft.com/office/drawing/2014/main" id="{CEA1F48A-7AB7-07EE-1FF5-43BF414CDAA2}"/>
              </a:ext>
            </a:extLst>
          </p:cNvPr>
          <p:cNvSpPr txBox="1">
            <a:spLocks/>
          </p:cNvSpPr>
          <p:nvPr/>
        </p:nvSpPr>
        <p:spPr>
          <a:xfrm>
            <a:off x="2869419" y="2806200"/>
            <a:ext cx="3529384" cy="634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r>
              <a:rPr lang="it-IT" sz="1400" dirty="0"/>
              <a:t>Corso di Laurea Magistrale in </a:t>
            </a:r>
          </a:p>
          <a:p>
            <a:pPr marL="0" indent="0"/>
            <a:r>
              <a:rPr lang="it-IT" sz="1400" dirty="0"/>
              <a:t>Sicurezza Informatica </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3"/>
          <p:cNvSpPr txBox="1">
            <a:spLocks noGrp="1"/>
          </p:cNvSpPr>
          <p:nvPr>
            <p:ph type="title"/>
          </p:nvPr>
        </p:nvSpPr>
        <p:spPr>
          <a:xfrm>
            <a:off x="731925" y="698232"/>
            <a:ext cx="7445424"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DEFINIZIONE DEI RUOLI</a:t>
            </a:r>
            <a:endParaRPr dirty="0"/>
          </a:p>
        </p:txBody>
      </p:sp>
      <p:sp>
        <p:nvSpPr>
          <p:cNvPr id="370" name="Google Shape;370;p43"/>
          <p:cNvSpPr txBox="1">
            <a:spLocks noGrp="1"/>
          </p:cNvSpPr>
          <p:nvPr>
            <p:ph type="subTitle" idx="4294967295"/>
          </p:nvPr>
        </p:nvSpPr>
        <p:spPr>
          <a:xfrm>
            <a:off x="5765253" y="1986225"/>
            <a:ext cx="2751730"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t-IT" sz="1400" dirty="0"/>
              <a:t>Gestione degli accessi</a:t>
            </a:r>
          </a:p>
        </p:txBody>
      </p:sp>
      <p:sp>
        <p:nvSpPr>
          <p:cNvPr id="371" name="Google Shape;371;p43"/>
          <p:cNvSpPr txBox="1">
            <a:spLocks noGrp="1"/>
          </p:cNvSpPr>
          <p:nvPr>
            <p:ph type="subTitle" idx="4294967295"/>
          </p:nvPr>
        </p:nvSpPr>
        <p:spPr>
          <a:xfrm>
            <a:off x="5765253" y="256227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t-IT" sz="1400" dirty="0"/>
              <a:t>Disattivare il proprio account</a:t>
            </a:r>
          </a:p>
        </p:txBody>
      </p:sp>
      <p:sp>
        <p:nvSpPr>
          <p:cNvPr id="372" name="Google Shape;372;p43"/>
          <p:cNvSpPr/>
          <p:nvPr/>
        </p:nvSpPr>
        <p:spPr>
          <a:xfrm>
            <a:off x="5294361" y="2091025"/>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294361" y="2644175"/>
            <a:ext cx="263100" cy="2631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5294361" y="3197325"/>
            <a:ext cx="263100" cy="2631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txBox="1">
            <a:spLocks noGrp="1"/>
          </p:cNvSpPr>
          <p:nvPr>
            <p:ph type="subTitle" idx="4294967295"/>
          </p:nvPr>
        </p:nvSpPr>
        <p:spPr>
          <a:xfrm>
            <a:off x="5765253" y="313832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t-IT" sz="1400" dirty="0"/>
              <a:t>Gestione di un Marketplace di </a:t>
            </a:r>
            <a:r>
              <a:rPr lang="it-IT" sz="1400" dirty="0" err="1"/>
              <a:t>NFTs</a:t>
            </a:r>
            <a:endParaRPr sz="1400" dirty="0"/>
          </a:p>
        </p:txBody>
      </p:sp>
      <p:pic>
        <p:nvPicPr>
          <p:cNvPr id="3" name="Immagine 2" descr="Immagine che contiene giocattolo, grafica vettoriale&#10;&#10;Descrizione generata automaticamente">
            <a:extLst>
              <a:ext uri="{FF2B5EF4-FFF2-40B4-BE49-F238E27FC236}">
                <a16:creationId xmlns:a16="http://schemas.microsoft.com/office/drawing/2014/main" id="{FF480752-B558-83D4-6E89-D599D45F6919}"/>
              </a:ext>
            </a:extLst>
          </p:cNvPr>
          <p:cNvPicPr>
            <a:picLocks noChangeAspect="1"/>
          </p:cNvPicPr>
          <p:nvPr/>
        </p:nvPicPr>
        <p:blipFill>
          <a:blip r:embed="rId3"/>
          <a:stretch>
            <a:fillRect/>
          </a:stretch>
        </p:blipFill>
        <p:spPr>
          <a:xfrm>
            <a:off x="665419" y="1243716"/>
            <a:ext cx="3789218" cy="3789218"/>
          </a:xfrm>
          <a:prstGeom prst="rect">
            <a:avLst/>
          </a:prstGeom>
        </p:spPr>
      </p:pic>
      <p:sp>
        <p:nvSpPr>
          <p:cNvPr id="11" name="CasellaDiTesto 10">
            <a:extLst>
              <a:ext uri="{FF2B5EF4-FFF2-40B4-BE49-F238E27FC236}">
                <a16:creationId xmlns:a16="http://schemas.microsoft.com/office/drawing/2014/main" id="{76A95354-FD19-B6AE-9BF8-395B1DFD04C2}"/>
              </a:ext>
            </a:extLst>
          </p:cNvPr>
          <p:cNvSpPr txBox="1"/>
          <p:nvPr/>
        </p:nvSpPr>
        <p:spPr>
          <a:xfrm>
            <a:off x="4521143" y="3855275"/>
            <a:ext cx="3890782" cy="738664"/>
          </a:xfrm>
          <a:prstGeom prst="rect">
            <a:avLst/>
          </a:prstGeom>
          <a:noFill/>
        </p:spPr>
        <p:txBody>
          <a:bodyPr wrap="square">
            <a:spAutoFit/>
          </a:bodyPr>
          <a:lstStyle/>
          <a:p>
            <a:r>
              <a:rPr lang="it-IT" dirty="0">
                <a:solidFill>
                  <a:schemeClr val="lt1"/>
                </a:solidFill>
                <a:latin typeface="Open Sans"/>
                <a:ea typeface="Open Sans"/>
                <a:cs typeface="Open Sans"/>
              </a:rPr>
              <a:t>Ogni amministratore ha il pieno controllo dei propri dati personali senza dover dipendere da terzi </a:t>
            </a:r>
            <a:endParaRPr lang="it-IT" dirty="0">
              <a:solidFill>
                <a:schemeClr val="lt1"/>
              </a:solidFill>
              <a:latin typeface="Open Sans"/>
              <a:ea typeface="Open Sans"/>
              <a:cs typeface="Open Sans"/>
              <a:sym typeface="Open Sans"/>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4" name="Immagine 3">
            <a:extLst>
              <a:ext uri="{FF2B5EF4-FFF2-40B4-BE49-F238E27FC236}">
                <a16:creationId xmlns:a16="http://schemas.microsoft.com/office/drawing/2014/main" id="{1995DFF5-1A4A-9099-806B-06E57F8663DA}"/>
              </a:ext>
            </a:extLst>
          </p:cNvPr>
          <p:cNvPicPr>
            <a:picLocks noChangeAspect="1"/>
          </p:cNvPicPr>
          <p:nvPr/>
        </p:nvPicPr>
        <p:blipFill rotWithShape="1">
          <a:blip r:embed="rId3"/>
          <a:srcRect t="5838" b="6046"/>
          <a:stretch/>
        </p:blipFill>
        <p:spPr>
          <a:xfrm>
            <a:off x="1061031" y="1712974"/>
            <a:ext cx="2964317" cy="2612036"/>
          </a:xfrm>
          <a:prstGeom prst="rect">
            <a:avLst/>
          </a:prstGeom>
          <a:effectLst>
            <a:reflection blurRad="6350" stA="52000" endA="300" endPos="35000" dir="5400000" sy="-100000" algn="bl" rotWithShape="0"/>
          </a:effectLst>
        </p:spPr>
      </p:pic>
      <p:sp>
        <p:nvSpPr>
          <p:cNvPr id="365" name="Google Shape;365;p43"/>
          <p:cNvSpPr txBox="1">
            <a:spLocks noGrp="1"/>
          </p:cNvSpPr>
          <p:nvPr>
            <p:ph type="title"/>
          </p:nvPr>
        </p:nvSpPr>
        <p:spPr>
          <a:xfrm>
            <a:off x="731925" y="698232"/>
            <a:ext cx="7445424"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DEFINIZIONE DEI RUOLI</a:t>
            </a:r>
            <a:endParaRPr dirty="0"/>
          </a:p>
        </p:txBody>
      </p:sp>
      <p:sp>
        <p:nvSpPr>
          <p:cNvPr id="370" name="Google Shape;370;p43"/>
          <p:cNvSpPr txBox="1">
            <a:spLocks noGrp="1"/>
          </p:cNvSpPr>
          <p:nvPr>
            <p:ph type="subTitle" idx="4294967295"/>
          </p:nvPr>
        </p:nvSpPr>
        <p:spPr>
          <a:xfrm>
            <a:off x="5765253" y="1986225"/>
            <a:ext cx="2751730"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t-IT" sz="1400" dirty="0"/>
              <a:t>Registrazione / Login in KryptoAuth</a:t>
            </a:r>
          </a:p>
        </p:txBody>
      </p:sp>
      <p:sp>
        <p:nvSpPr>
          <p:cNvPr id="371" name="Google Shape;371;p43"/>
          <p:cNvSpPr txBox="1">
            <a:spLocks noGrp="1"/>
          </p:cNvSpPr>
          <p:nvPr>
            <p:ph type="subTitle" idx="4294967295"/>
          </p:nvPr>
        </p:nvSpPr>
        <p:spPr>
          <a:xfrm>
            <a:off x="5765253" y="256227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Acquistare, usare e vendere NFTs posseduti</a:t>
            </a:r>
            <a:endParaRPr sz="1400" dirty="0"/>
          </a:p>
        </p:txBody>
      </p:sp>
      <p:sp>
        <p:nvSpPr>
          <p:cNvPr id="372" name="Google Shape;372;p43"/>
          <p:cNvSpPr/>
          <p:nvPr/>
        </p:nvSpPr>
        <p:spPr>
          <a:xfrm>
            <a:off x="5294361" y="2091025"/>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294361" y="2644175"/>
            <a:ext cx="263100" cy="2631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5294361" y="3197325"/>
            <a:ext cx="263100" cy="2631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txBox="1">
            <a:spLocks noGrp="1"/>
          </p:cNvSpPr>
          <p:nvPr>
            <p:ph type="subTitle" idx="4294967295"/>
          </p:nvPr>
        </p:nvSpPr>
        <p:spPr>
          <a:xfrm>
            <a:off x="5765253" y="313832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Acquistare e riconvertire in ethere KryptoToken</a:t>
            </a:r>
            <a:endParaRPr sz="1400" dirty="0"/>
          </a:p>
        </p:txBody>
      </p:sp>
      <p:sp>
        <p:nvSpPr>
          <p:cNvPr id="11" name="CasellaDiTesto 10">
            <a:extLst>
              <a:ext uri="{FF2B5EF4-FFF2-40B4-BE49-F238E27FC236}">
                <a16:creationId xmlns:a16="http://schemas.microsoft.com/office/drawing/2014/main" id="{76A95354-FD19-B6AE-9BF8-395B1DFD04C2}"/>
              </a:ext>
            </a:extLst>
          </p:cNvPr>
          <p:cNvSpPr txBox="1"/>
          <p:nvPr/>
        </p:nvSpPr>
        <p:spPr>
          <a:xfrm>
            <a:off x="4521143" y="3855275"/>
            <a:ext cx="3890782" cy="738664"/>
          </a:xfrm>
          <a:prstGeom prst="rect">
            <a:avLst/>
          </a:prstGeom>
          <a:noFill/>
        </p:spPr>
        <p:txBody>
          <a:bodyPr wrap="square">
            <a:spAutoFit/>
          </a:bodyPr>
          <a:lstStyle/>
          <a:p>
            <a:r>
              <a:rPr lang="it-IT" dirty="0">
                <a:solidFill>
                  <a:schemeClr val="lt1"/>
                </a:solidFill>
                <a:latin typeface="Open Sans"/>
                <a:ea typeface="Open Sans"/>
                <a:cs typeface="Open Sans"/>
              </a:rPr>
              <a:t>Ogni utente ha il pieno controllo dei propri dati personali senza dover dipendere da terzi</a:t>
            </a:r>
            <a:endParaRPr lang="it-IT" dirty="0">
              <a:solidFill>
                <a:schemeClr val="lt1"/>
              </a:solidFill>
              <a:latin typeface="Open Sans"/>
              <a:ea typeface="Open Sans"/>
              <a:cs typeface="Open Sans"/>
              <a:sym typeface="Open Sans"/>
            </a:endParaRPr>
          </a:p>
        </p:txBody>
      </p:sp>
      <p:pic>
        <p:nvPicPr>
          <p:cNvPr id="6" name="Immagine 5">
            <a:extLst>
              <a:ext uri="{FF2B5EF4-FFF2-40B4-BE49-F238E27FC236}">
                <a16:creationId xmlns:a16="http://schemas.microsoft.com/office/drawing/2014/main" id="{264A692E-ABBE-CE4B-D990-A8DE5ABECE55}"/>
              </a:ext>
            </a:extLst>
          </p:cNvPr>
          <p:cNvPicPr>
            <a:picLocks noChangeAspect="1"/>
          </p:cNvPicPr>
          <p:nvPr/>
        </p:nvPicPr>
        <p:blipFill>
          <a:blip r:embed="rId4"/>
          <a:stretch>
            <a:fillRect/>
          </a:stretch>
        </p:blipFill>
        <p:spPr>
          <a:xfrm>
            <a:off x="7787500" y="739047"/>
            <a:ext cx="1247178" cy="124717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0695104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580322"/>
            <a:ext cx="3027600" cy="6242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USE CASE MODEL</a:t>
            </a:r>
            <a:endParaRPr sz="2800" dirty="0"/>
          </a:p>
        </p:txBody>
      </p:sp>
      <p:sp>
        <p:nvSpPr>
          <p:cNvPr id="183" name="Google Shape;183;p31"/>
          <p:cNvSpPr txBox="1">
            <a:spLocks noGrp="1"/>
          </p:cNvSpPr>
          <p:nvPr>
            <p:ph type="subTitle" idx="1"/>
          </p:nvPr>
        </p:nvSpPr>
        <p:spPr>
          <a:xfrm>
            <a:off x="747975" y="2204530"/>
            <a:ext cx="3121381" cy="14819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Mostriamo lo Use Case model di tutte le funzionalità che KryptoAuth garantisce agli utenti</a:t>
            </a:r>
            <a:endParaRPr dirty="0"/>
          </a:p>
        </p:txBody>
      </p:sp>
      <p:sp>
        <p:nvSpPr>
          <p:cNvPr id="6" name="Rettangolo 5">
            <a:extLst>
              <a:ext uri="{FF2B5EF4-FFF2-40B4-BE49-F238E27FC236}">
                <a16:creationId xmlns:a16="http://schemas.microsoft.com/office/drawing/2014/main" id="{62ED4C02-562C-FF6C-DE25-A6BC7A5DCE9E}"/>
              </a:ext>
            </a:extLst>
          </p:cNvPr>
          <p:cNvSpPr/>
          <p:nvPr/>
        </p:nvSpPr>
        <p:spPr>
          <a:xfrm>
            <a:off x="4587240" y="449155"/>
            <a:ext cx="3686076" cy="4270533"/>
          </a:xfrm>
          <a:prstGeom prst="rect">
            <a:avLst/>
          </a:prstGeom>
          <a:solidFill>
            <a:schemeClr val="bg1"/>
          </a:solid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Elemento grafico 6">
            <a:extLst>
              <a:ext uri="{FF2B5EF4-FFF2-40B4-BE49-F238E27FC236}">
                <a16:creationId xmlns:a16="http://schemas.microsoft.com/office/drawing/2014/main" id="{44B7297D-9130-9374-0E98-08F3FADC7E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1415" y="497858"/>
            <a:ext cx="2784325" cy="4147784"/>
          </a:xfrm>
          <a:prstGeom prst="rect">
            <a:avLst/>
          </a:prstGeom>
          <a:effectLst/>
        </p:spPr>
      </p:pic>
    </p:spTree>
    <p:extLst>
      <p:ext uri="{BB962C8B-B14F-4D97-AF65-F5344CB8AC3E}">
        <p14:creationId xmlns:p14="http://schemas.microsoft.com/office/powerpoint/2010/main" val="306684955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7"/>
          <p:cNvSpPr txBox="1">
            <a:spLocks noGrp="1"/>
          </p:cNvSpPr>
          <p:nvPr>
            <p:ph type="title" idx="4"/>
          </p:nvPr>
        </p:nvSpPr>
        <p:spPr>
          <a:xfrm>
            <a:off x="732000" y="29073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REGISTRAZIONE NUOVO UTENTE</a:t>
            </a:r>
            <a:endParaRPr dirty="0"/>
          </a:p>
        </p:txBody>
      </p:sp>
      <p:pic>
        <p:nvPicPr>
          <p:cNvPr id="21" name="Elemento grafico 20">
            <a:extLst>
              <a:ext uri="{FF2B5EF4-FFF2-40B4-BE49-F238E27FC236}">
                <a16:creationId xmlns:a16="http://schemas.microsoft.com/office/drawing/2014/main" id="{777FECD4-8746-B959-AFEA-46185BB446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6299" y="996942"/>
            <a:ext cx="4837175" cy="4012381"/>
          </a:xfrm>
          <a:prstGeom prst="rect">
            <a:avLst/>
          </a:prstGeom>
          <a:effectLst>
            <a:outerShdw blurRad="63500" sx="102000" sy="102000" algn="ctr" rotWithShape="0">
              <a:prstClr val="black">
                <a:alpha val="40000"/>
              </a:prstClr>
            </a:outerShdw>
          </a:effectLst>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3" name="Elemento grafico 2">
            <a:extLst>
              <a:ext uri="{FF2B5EF4-FFF2-40B4-BE49-F238E27FC236}">
                <a16:creationId xmlns:a16="http://schemas.microsoft.com/office/drawing/2014/main" id="{DD52A4D2-96EC-0983-6E96-AC9691963F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8873" y="996940"/>
            <a:ext cx="5659457" cy="3855830"/>
          </a:xfrm>
          <a:prstGeom prst="rect">
            <a:avLst/>
          </a:prstGeom>
          <a:effectLst>
            <a:outerShdw blurRad="63500" sx="102000" sy="102000" algn="ctr" rotWithShape="0">
              <a:prstClr val="black">
                <a:alpha val="40000"/>
              </a:prstClr>
            </a:outerShdw>
          </a:effectLst>
        </p:spPr>
      </p:pic>
      <p:sp>
        <p:nvSpPr>
          <p:cNvPr id="514" name="Google Shape;514;p47"/>
          <p:cNvSpPr txBox="1">
            <a:spLocks noGrp="1"/>
          </p:cNvSpPr>
          <p:nvPr>
            <p:ph type="title" idx="4"/>
          </p:nvPr>
        </p:nvSpPr>
        <p:spPr>
          <a:xfrm>
            <a:off x="732000" y="29073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CREAZIONE DI UN NFT</a:t>
            </a:r>
            <a:endParaRPr dirty="0"/>
          </a:p>
        </p:txBody>
      </p:sp>
    </p:spTree>
    <p:extLst>
      <p:ext uri="{BB962C8B-B14F-4D97-AF65-F5344CB8AC3E}">
        <p14:creationId xmlns:p14="http://schemas.microsoft.com/office/powerpoint/2010/main" val="349061807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268578" y="2144444"/>
            <a:ext cx="660684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SMART CONTRACT</a:t>
            </a:r>
            <a:br>
              <a:rPr lang="it-IT" dirty="0"/>
            </a:br>
            <a:r>
              <a:rPr lang="it-IT" sz="3800" dirty="0">
                <a:solidFill>
                  <a:schemeClr val="accent2"/>
                </a:solidFill>
              </a:rPr>
              <a:t>GESTIONE DELLO SMART CONTRACT</a:t>
            </a: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6" name="Immagine 5">
            <a:extLst>
              <a:ext uri="{FF2B5EF4-FFF2-40B4-BE49-F238E27FC236}">
                <a16:creationId xmlns:a16="http://schemas.microsoft.com/office/drawing/2014/main" id="{FCF6BB3C-797B-92EF-4B88-0986F45E3492}"/>
              </a:ext>
            </a:extLst>
          </p:cNvPr>
          <p:cNvPicPr>
            <a:picLocks noChangeAspect="1"/>
          </p:cNvPicPr>
          <p:nvPr/>
        </p:nvPicPr>
        <p:blipFill>
          <a:blip r:embed="rId3"/>
          <a:stretch>
            <a:fillRect/>
          </a:stretch>
        </p:blipFill>
        <p:spPr>
          <a:xfrm>
            <a:off x="3959288" y="832546"/>
            <a:ext cx="1225419" cy="1176983"/>
          </a:xfrm>
          <a:prstGeom prst="rect">
            <a:avLst/>
          </a:prstGeom>
        </p:spPr>
      </p:pic>
    </p:spTree>
    <p:extLst>
      <p:ext uri="{BB962C8B-B14F-4D97-AF65-F5344CB8AC3E}">
        <p14:creationId xmlns:p14="http://schemas.microsoft.com/office/powerpoint/2010/main" val="353657777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 name="Elemento grafico 37">
            <a:extLst>
              <a:ext uri="{FF2B5EF4-FFF2-40B4-BE49-F238E27FC236}">
                <a16:creationId xmlns:a16="http://schemas.microsoft.com/office/drawing/2014/main" id="{DD06C0B2-1527-50D3-5B93-983D3F1B1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9830" y="2431251"/>
            <a:ext cx="1528365" cy="1069855"/>
          </a:xfrm>
          <a:prstGeom prst="rect">
            <a:avLst/>
          </a:prstGeom>
          <a:effectLst>
            <a:outerShdw blurRad="63500" sx="102000" sy="102000" algn="ctr" rotWithShape="0">
              <a:prstClr val="black">
                <a:alpha val="40000"/>
              </a:prstClr>
            </a:outerShdw>
          </a:effectLst>
        </p:spPr>
      </p:pic>
      <p:sp>
        <p:nvSpPr>
          <p:cNvPr id="388" name="Google Shape;388;p4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TECNOLOGIE UTILIZZATE</a:t>
            </a:r>
            <a:endParaRPr dirty="0"/>
          </a:p>
          <a:p>
            <a:pPr marL="0" lvl="0" indent="0" algn="ctr" rtl="0">
              <a:spcBef>
                <a:spcPts val="0"/>
              </a:spcBef>
              <a:spcAft>
                <a:spcPts val="0"/>
              </a:spcAft>
              <a:buNone/>
            </a:pPr>
            <a:endParaRPr dirty="0"/>
          </a:p>
        </p:txBody>
      </p:sp>
      <p:sp>
        <p:nvSpPr>
          <p:cNvPr id="451" name="Google Shape;451;p44"/>
          <p:cNvSpPr txBox="1"/>
          <p:nvPr/>
        </p:nvSpPr>
        <p:spPr>
          <a:xfrm>
            <a:off x="742681" y="1524650"/>
            <a:ext cx="10752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GANACHE</a:t>
            </a:r>
            <a:endParaRPr sz="1800" dirty="0">
              <a:solidFill>
                <a:schemeClr val="accent2"/>
              </a:solidFill>
              <a:latin typeface="Oswald"/>
              <a:ea typeface="Oswald"/>
              <a:cs typeface="Oswald"/>
              <a:sym typeface="Oswald"/>
            </a:endParaRPr>
          </a:p>
        </p:txBody>
      </p:sp>
      <p:sp>
        <p:nvSpPr>
          <p:cNvPr id="452" name="Google Shape;452;p44"/>
          <p:cNvSpPr txBox="1"/>
          <p:nvPr/>
        </p:nvSpPr>
        <p:spPr>
          <a:xfrm>
            <a:off x="741505" y="3609928"/>
            <a:ext cx="1648879"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WEB3J e WEB3js</a:t>
            </a:r>
            <a:endParaRPr sz="1800" dirty="0">
              <a:solidFill>
                <a:schemeClr val="accent2"/>
              </a:solidFill>
              <a:latin typeface="Oswald"/>
              <a:ea typeface="Oswald"/>
              <a:cs typeface="Oswald"/>
              <a:sym typeface="Oswald"/>
            </a:endParaRPr>
          </a:p>
        </p:txBody>
      </p:sp>
      <p:sp>
        <p:nvSpPr>
          <p:cNvPr id="453" name="Google Shape;453;p44"/>
          <p:cNvSpPr txBox="1"/>
          <p:nvPr/>
        </p:nvSpPr>
        <p:spPr>
          <a:xfrm>
            <a:off x="7316396" y="1524650"/>
            <a:ext cx="107520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TRUFFLE </a:t>
            </a:r>
            <a:endParaRPr sz="1800" dirty="0">
              <a:solidFill>
                <a:schemeClr val="accent2"/>
              </a:solidFill>
              <a:latin typeface="Oswald"/>
              <a:ea typeface="Oswald"/>
              <a:cs typeface="Oswald"/>
              <a:sym typeface="Oswald"/>
            </a:endParaRPr>
          </a:p>
        </p:txBody>
      </p:sp>
      <p:sp>
        <p:nvSpPr>
          <p:cNvPr id="454" name="Google Shape;454;p44"/>
          <p:cNvSpPr txBox="1"/>
          <p:nvPr/>
        </p:nvSpPr>
        <p:spPr>
          <a:xfrm>
            <a:off x="743950" y="1833928"/>
            <a:ext cx="2094000" cy="5721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dk1"/>
                </a:solidFill>
                <a:latin typeface="Open Sans"/>
                <a:ea typeface="Open Sans"/>
                <a:cs typeface="Open Sans"/>
                <a:sym typeface="Open Sans"/>
              </a:rPr>
              <a:t>Blockchain di test basata su Ethereum</a:t>
            </a:r>
            <a:endParaRPr dirty="0">
              <a:solidFill>
                <a:schemeClr val="dk1"/>
              </a:solidFill>
              <a:latin typeface="Open Sans"/>
              <a:ea typeface="Open Sans"/>
              <a:cs typeface="Open Sans"/>
              <a:sym typeface="Open Sans"/>
            </a:endParaRPr>
          </a:p>
        </p:txBody>
      </p:sp>
      <p:sp>
        <p:nvSpPr>
          <p:cNvPr id="455" name="Google Shape;455;p44"/>
          <p:cNvSpPr txBox="1"/>
          <p:nvPr/>
        </p:nvSpPr>
        <p:spPr>
          <a:xfrm>
            <a:off x="741499" y="3919234"/>
            <a:ext cx="2101091" cy="77187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dk1"/>
                </a:solidFill>
                <a:latin typeface="Open Sans"/>
                <a:ea typeface="Open Sans"/>
                <a:cs typeface="Open Sans"/>
                <a:sym typeface="Open Sans"/>
              </a:rPr>
              <a:t>Interfacciamento tra MetaMask e la Blockchain Ganache</a:t>
            </a:r>
            <a:endParaRPr dirty="0">
              <a:solidFill>
                <a:schemeClr val="dk1"/>
              </a:solidFill>
              <a:latin typeface="Open Sans"/>
              <a:ea typeface="Open Sans"/>
              <a:cs typeface="Open Sans"/>
              <a:sym typeface="Open Sans"/>
            </a:endParaRPr>
          </a:p>
        </p:txBody>
      </p:sp>
      <p:sp>
        <p:nvSpPr>
          <p:cNvPr id="456" name="Google Shape;456;p44"/>
          <p:cNvSpPr txBox="1"/>
          <p:nvPr/>
        </p:nvSpPr>
        <p:spPr>
          <a:xfrm>
            <a:off x="6174510" y="1833916"/>
            <a:ext cx="2217020" cy="572196"/>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solidFill>
                  <a:schemeClr val="dk1"/>
                </a:solidFill>
                <a:latin typeface="Open Sans"/>
                <a:ea typeface="Open Sans"/>
                <a:cs typeface="Open Sans"/>
                <a:sym typeface="Open Sans"/>
              </a:rPr>
              <a:t>Framework per il deploy degli Smart Contracts</a:t>
            </a:r>
            <a:endParaRPr dirty="0">
              <a:solidFill>
                <a:schemeClr val="dk1"/>
              </a:solidFill>
              <a:latin typeface="Open Sans"/>
              <a:ea typeface="Open Sans"/>
              <a:cs typeface="Open Sans"/>
              <a:sym typeface="Open Sans"/>
            </a:endParaRPr>
          </a:p>
        </p:txBody>
      </p:sp>
      <p:sp>
        <p:nvSpPr>
          <p:cNvPr id="457" name="Google Shape;457;p44"/>
          <p:cNvSpPr txBox="1"/>
          <p:nvPr/>
        </p:nvSpPr>
        <p:spPr>
          <a:xfrm>
            <a:off x="743855" y="2561129"/>
            <a:ext cx="117212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METAMASK</a:t>
            </a:r>
            <a:endParaRPr sz="1800" dirty="0">
              <a:solidFill>
                <a:schemeClr val="accent2"/>
              </a:solidFill>
              <a:latin typeface="Oswald"/>
              <a:ea typeface="Oswald"/>
              <a:cs typeface="Oswald"/>
              <a:sym typeface="Oswald"/>
            </a:endParaRPr>
          </a:p>
        </p:txBody>
      </p:sp>
      <p:sp>
        <p:nvSpPr>
          <p:cNvPr id="458" name="Google Shape;458;p44"/>
          <p:cNvSpPr txBox="1"/>
          <p:nvPr/>
        </p:nvSpPr>
        <p:spPr>
          <a:xfrm>
            <a:off x="7008343" y="3606900"/>
            <a:ext cx="1383253"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SPRING BOOT</a:t>
            </a:r>
            <a:endParaRPr sz="1800" dirty="0">
              <a:solidFill>
                <a:schemeClr val="accent2"/>
              </a:solidFill>
              <a:latin typeface="Oswald"/>
              <a:ea typeface="Oswald"/>
              <a:cs typeface="Oswald"/>
              <a:sym typeface="Oswald"/>
            </a:endParaRPr>
          </a:p>
        </p:txBody>
      </p:sp>
      <p:sp>
        <p:nvSpPr>
          <p:cNvPr id="459" name="Google Shape;459;p44"/>
          <p:cNvSpPr txBox="1"/>
          <p:nvPr/>
        </p:nvSpPr>
        <p:spPr>
          <a:xfrm>
            <a:off x="7316396" y="2562691"/>
            <a:ext cx="107520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SOLIDITY</a:t>
            </a:r>
            <a:endParaRPr sz="1800" dirty="0">
              <a:solidFill>
                <a:schemeClr val="accent2"/>
              </a:solidFill>
              <a:latin typeface="Oswald"/>
              <a:ea typeface="Oswald"/>
              <a:cs typeface="Oswald"/>
              <a:sym typeface="Oswald"/>
            </a:endParaRPr>
          </a:p>
        </p:txBody>
      </p:sp>
      <p:sp>
        <p:nvSpPr>
          <p:cNvPr id="460" name="Google Shape;460;p44"/>
          <p:cNvSpPr txBox="1"/>
          <p:nvPr/>
        </p:nvSpPr>
        <p:spPr>
          <a:xfrm>
            <a:off x="743949" y="2876587"/>
            <a:ext cx="2126283" cy="5721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IT" dirty="0" err="1">
                <a:solidFill>
                  <a:schemeClr val="dk1"/>
                </a:solidFill>
                <a:latin typeface="Open Sans"/>
                <a:ea typeface="Open Sans"/>
                <a:cs typeface="Open Sans"/>
                <a:sym typeface="Open Sans"/>
              </a:rPr>
              <a:t>Wallet</a:t>
            </a:r>
            <a:r>
              <a:rPr lang="it-IT" dirty="0">
                <a:solidFill>
                  <a:schemeClr val="dk1"/>
                </a:solidFill>
                <a:latin typeface="Open Sans"/>
                <a:ea typeface="Open Sans"/>
                <a:cs typeface="Open Sans"/>
                <a:sym typeface="Open Sans"/>
              </a:rPr>
              <a:t> crittografico e gateway per Web </a:t>
            </a:r>
            <a:r>
              <a:rPr lang="it-IT" dirty="0" err="1">
                <a:solidFill>
                  <a:schemeClr val="dk1"/>
                </a:solidFill>
                <a:latin typeface="Open Sans"/>
                <a:ea typeface="Open Sans"/>
                <a:cs typeface="Open Sans"/>
                <a:sym typeface="Open Sans"/>
              </a:rPr>
              <a:t>DApp</a:t>
            </a:r>
            <a:endParaRPr dirty="0">
              <a:solidFill>
                <a:schemeClr val="dk1"/>
              </a:solidFill>
              <a:latin typeface="Open Sans"/>
              <a:ea typeface="Open Sans"/>
              <a:cs typeface="Open Sans"/>
              <a:sym typeface="Open Sans"/>
            </a:endParaRPr>
          </a:p>
          <a:p>
            <a:pPr marL="0" lvl="0" indent="0" algn="l" rtl="0">
              <a:lnSpc>
                <a:spcPct val="100000"/>
              </a:lnSpc>
              <a:spcBef>
                <a:spcPts val="1600"/>
              </a:spcBef>
              <a:spcAft>
                <a:spcPts val="1600"/>
              </a:spcAft>
              <a:buNone/>
            </a:pPr>
            <a:endParaRPr dirty="0">
              <a:solidFill>
                <a:schemeClr val="dk1"/>
              </a:solidFill>
              <a:latin typeface="Open Sans"/>
              <a:ea typeface="Open Sans"/>
              <a:cs typeface="Open Sans"/>
              <a:sym typeface="Open Sans"/>
            </a:endParaRPr>
          </a:p>
        </p:txBody>
      </p:sp>
      <p:sp>
        <p:nvSpPr>
          <p:cNvPr id="461" name="Google Shape;461;p44"/>
          <p:cNvSpPr txBox="1"/>
          <p:nvPr/>
        </p:nvSpPr>
        <p:spPr>
          <a:xfrm>
            <a:off x="6838245" y="3921293"/>
            <a:ext cx="1550854" cy="572196"/>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solidFill>
                  <a:schemeClr val="dk1"/>
                </a:solidFill>
                <a:latin typeface="Open Sans"/>
                <a:ea typeface="Open Sans"/>
                <a:cs typeface="Open Sans"/>
                <a:sym typeface="Open Sans"/>
              </a:rPr>
              <a:t>Framework per il backend</a:t>
            </a:r>
            <a:endParaRPr dirty="0">
              <a:solidFill>
                <a:schemeClr val="dk1"/>
              </a:solidFill>
              <a:latin typeface="Open Sans"/>
              <a:ea typeface="Open Sans"/>
              <a:cs typeface="Open Sans"/>
              <a:sym typeface="Open Sans"/>
            </a:endParaRPr>
          </a:p>
        </p:txBody>
      </p:sp>
      <p:sp>
        <p:nvSpPr>
          <p:cNvPr id="462" name="Google Shape;462;p44"/>
          <p:cNvSpPr txBox="1"/>
          <p:nvPr/>
        </p:nvSpPr>
        <p:spPr>
          <a:xfrm>
            <a:off x="6374732" y="2877611"/>
            <a:ext cx="2016797" cy="37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solidFill>
                  <a:schemeClr val="dk1"/>
                </a:solidFill>
                <a:latin typeface="Open Sans"/>
                <a:ea typeface="Open Sans"/>
                <a:cs typeface="Open Sans"/>
                <a:sym typeface="Open Sans"/>
              </a:rPr>
              <a:t>Linguaggio degli Smart Contracts</a:t>
            </a:r>
            <a:endParaRPr dirty="0">
              <a:solidFill>
                <a:schemeClr val="dk1"/>
              </a:solidFill>
              <a:latin typeface="Open Sans"/>
              <a:ea typeface="Open Sans"/>
              <a:cs typeface="Open Sans"/>
              <a:sym typeface="Open Sans"/>
            </a:endParaRPr>
          </a:p>
        </p:txBody>
      </p:sp>
      <p:pic>
        <p:nvPicPr>
          <p:cNvPr id="3" name="Elemento grafico 2">
            <a:extLst>
              <a:ext uri="{FF2B5EF4-FFF2-40B4-BE49-F238E27FC236}">
                <a16:creationId xmlns:a16="http://schemas.microsoft.com/office/drawing/2014/main" id="{ADFD33F6-A911-F4F1-F5C7-622C0357DF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9356" y="2683356"/>
            <a:ext cx="339249" cy="526458"/>
          </a:xfrm>
          <a:prstGeom prst="rect">
            <a:avLst/>
          </a:prstGeom>
          <a:effectLst>
            <a:outerShdw blurRad="63500" sx="102000" sy="102000" algn="ctr" rotWithShape="0">
              <a:prstClr val="black">
                <a:alpha val="40000"/>
              </a:prstClr>
            </a:outerShdw>
          </a:effectLst>
        </p:spPr>
      </p:pic>
      <p:grpSp>
        <p:nvGrpSpPr>
          <p:cNvPr id="8" name="Google Shape;389;p44">
            <a:extLst>
              <a:ext uri="{FF2B5EF4-FFF2-40B4-BE49-F238E27FC236}">
                <a16:creationId xmlns:a16="http://schemas.microsoft.com/office/drawing/2014/main" id="{F737B6C4-C421-0726-C99A-E48464BF5934}"/>
              </a:ext>
            </a:extLst>
          </p:cNvPr>
          <p:cNvGrpSpPr/>
          <p:nvPr/>
        </p:nvGrpSpPr>
        <p:grpSpPr>
          <a:xfrm>
            <a:off x="3055654" y="1524650"/>
            <a:ext cx="3032542" cy="2777666"/>
            <a:chOff x="3055650" y="1520725"/>
            <a:chExt cx="3032542" cy="2777666"/>
          </a:xfrm>
        </p:grpSpPr>
        <p:sp>
          <p:nvSpPr>
            <p:cNvPr id="16" name="Google Shape;397;p44">
              <a:extLst>
                <a:ext uri="{FF2B5EF4-FFF2-40B4-BE49-F238E27FC236}">
                  <a16:creationId xmlns:a16="http://schemas.microsoft.com/office/drawing/2014/main" id="{13F8B1C5-44EF-3E2A-B7FA-6A4B4201BAE0}"/>
                </a:ext>
              </a:extLst>
            </p:cNvPr>
            <p:cNvSpPr/>
            <p:nvPr/>
          </p:nvSpPr>
          <p:spPr>
            <a:xfrm>
              <a:off x="3473977" y="3283965"/>
              <a:ext cx="241616" cy="422426"/>
            </a:xfrm>
            <a:custGeom>
              <a:avLst/>
              <a:gdLst/>
              <a:ahLst/>
              <a:cxnLst/>
              <a:rect l="l" t="t" r="r" b="b"/>
              <a:pathLst>
                <a:path w="15779" h="27587" fill="none" extrusionOk="0">
                  <a:moveTo>
                    <a:pt x="15779" y="27587"/>
                  </a:moveTo>
                  <a:cubicBezTo>
                    <a:pt x="8707" y="19714"/>
                    <a:pt x="3270" y="10341"/>
                    <a:pt x="1"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8;p44">
              <a:extLst>
                <a:ext uri="{FF2B5EF4-FFF2-40B4-BE49-F238E27FC236}">
                  <a16:creationId xmlns:a16="http://schemas.microsoft.com/office/drawing/2014/main" id="{3195422A-1C26-BD98-DD40-53E58C9094D8}"/>
                </a:ext>
              </a:extLst>
            </p:cNvPr>
            <p:cNvSpPr/>
            <p:nvPr/>
          </p:nvSpPr>
          <p:spPr>
            <a:xfrm>
              <a:off x="4322911" y="4062922"/>
              <a:ext cx="490368" cy="27072"/>
            </a:xfrm>
            <a:custGeom>
              <a:avLst/>
              <a:gdLst/>
              <a:ahLst/>
              <a:cxnLst/>
              <a:rect l="l" t="t" r="r" b="b"/>
              <a:pathLst>
                <a:path w="32024" h="1768" fill="none" extrusionOk="0">
                  <a:moveTo>
                    <a:pt x="32023" y="200"/>
                  </a:moveTo>
                  <a:cubicBezTo>
                    <a:pt x="27020" y="1234"/>
                    <a:pt x="21849" y="1768"/>
                    <a:pt x="16512" y="1768"/>
                  </a:cubicBezTo>
                  <a:cubicBezTo>
                    <a:pt x="10841" y="1768"/>
                    <a:pt x="5337" y="1168"/>
                    <a:pt x="0"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9;p44">
              <a:extLst>
                <a:ext uri="{FF2B5EF4-FFF2-40B4-BE49-F238E27FC236}">
                  <a16:creationId xmlns:a16="http://schemas.microsoft.com/office/drawing/2014/main" id="{26B68386-8F34-0316-6574-9114D7350607}"/>
                </a:ext>
              </a:extLst>
            </p:cNvPr>
            <p:cNvSpPr/>
            <p:nvPr/>
          </p:nvSpPr>
          <p:spPr>
            <a:xfrm>
              <a:off x="5426724" y="3292127"/>
              <a:ext cx="248767" cy="424478"/>
            </a:xfrm>
            <a:custGeom>
              <a:avLst/>
              <a:gdLst/>
              <a:ahLst/>
              <a:cxnLst/>
              <a:rect l="l" t="t" r="r" b="b"/>
              <a:pathLst>
                <a:path w="16246" h="27721" fill="none" extrusionOk="0">
                  <a:moveTo>
                    <a:pt x="16245" y="1"/>
                  </a:moveTo>
                  <a:cubicBezTo>
                    <a:pt x="12843" y="10408"/>
                    <a:pt x="7272" y="19849"/>
                    <a:pt x="0" y="2772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0;p44">
              <a:extLst>
                <a:ext uri="{FF2B5EF4-FFF2-40B4-BE49-F238E27FC236}">
                  <a16:creationId xmlns:a16="http://schemas.microsoft.com/office/drawing/2014/main" id="{72FC707B-DAFF-4BA8-A25F-B1FE37CC02ED}"/>
                </a:ext>
              </a:extLst>
            </p:cNvPr>
            <p:cNvSpPr/>
            <p:nvPr/>
          </p:nvSpPr>
          <p:spPr>
            <a:xfrm>
              <a:off x="5431823" y="2159203"/>
              <a:ext cx="244173" cy="422441"/>
            </a:xfrm>
            <a:custGeom>
              <a:avLst/>
              <a:gdLst/>
              <a:ahLst/>
              <a:cxnLst/>
              <a:rect l="l" t="t" r="r" b="b"/>
              <a:pathLst>
                <a:path w="15946" h="27588" fill="none" extrusionOk="0">
                  <a:moveTo>
                    <a:pt x="1" y="1"/>
                  </a:moveTo>
                  <a:cubicBezTo>
                    <a:pt x="7139" y="7906"/>
                    <a:pt x="12643" y="17246"/>
                    <a:pt x="15945" y="27587"/>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1;p44">
              <a:extLst>
                <a:ext uri="{FF2B5EF4-FFF2-40B4-BE49-F238E27FC236}">
                  <a16:creationId xmlns:a16="http://schemas.microsoft.com/office/drawing/2014/main" id="{C3D81F70-196D-00F6-93D4-707224A966E8}"/>
                </a:ext>
              </a:extLst>
            </p:cNvPr>
            <p:cNvSpPr/>
            <p:nvPr/>
          </p:nvSpPr>
          <p:spPr>
            <a:xfrm>
              <a:off x="4331087" y="1779693"/>
              <a:ext cx="489847" cy="26062"/>
            </a:xfrm>
            <a:custGeom>
              <a:avLst/>
              <a:gdLst/>
              <a:ahLst/>
              <a:cxnLst/>
              <a:rect l="l" t="t" r="r" b="b"/>
              <a:pathLst>
                <a:path w="31990" h="1702" fill="none" extrusionOk="0">
                  <a:moveTo>
                    <a:pt x="0" y="1701"/>
                  </a:moveTo>
                  <a:cubicBezTo>
                    <a:pt x="5137" y="567"/>
                    <a:pt x="10508" y="0"/>
                    <a:pt x="15978" y="0"/>
                  </a:cubicBezTo>
                  <a:cubicBezTo>
                    <a:pt x="21482" y="0"/>
                    <a:pt x="26819" y="567"/>
                    <a:pt x="31990" y="170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2;p44">
              <a:extLst>
                <a:ext uri="{FF2B5EF4-FFF2-40B4-BE49-F238E27FC236}">
                  <a16:creationId xmlns:a16="http://schemas.microsoft.com/office/drawing/2014/main" id="{18041B20-014D-C7B1-500A-D267AC0DE7A9}"/>
                </a:ext>
              </a:extLst>
            </p:cNvPr>
            <p:cNvSpPr/>
            <p:nvPr/>
          </p:nvSpPr>
          <p:spPr>
            <a:xfrm>
              <a:off x="3476534" y="2158177"/>
              <a:ext cx="244173" cy="421415"/>
            </a:xfrm>
            <a:custGeom>
              <a:avLst/>
              <a:gdLst/>
              <a:ahLst/>
              <a:cxnLst/>
              <a:rect l="l" t="t" r="r" b="b"/>
              <a:pathLst>
                <a:path w="15946" h="27521" fill="none" extrusionOk="0">
                  <a:moveTo>
                    <a:pt x="1" y="27521"/>
                  </a:moveTo>
                  <a:cubicBezTo>
                    <a:pt x="3336" y="17180"/>
                    <a:pt x="8840" y="7840"/>
                    <a:pt x="15945" y="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p44">
              <a:extLst>
                <a:ext uri="{FF2B5EF4-FFF2-40B4-BE49-F238E27FC236}">
                  <a16:creationId xmlns:a16="http://schemas.microsoft.com/office/drawing/2014/main" id="{5C528731-B496-EB66-99ED-A018F8BA33FC}"/>
                </a:ext>
              </a:extLst>
            </p:cNvPr>
            <p:cNvSpPr/>
            <p:nvPr/>
          </p:nvSpPr>
          <p:spPr>
            <a:xfrm>
              <a:off x="3631299" y="3579194"/>
              <a:ext cx="715109" cy="715109"/>
            </a:xfrm>
            <a:custGeom>
              <a:avLst/>
              <a:gdLst/>
              <a:ahLst/>
              <a:cxnLst/>
              <a:rect l="l" t="t" r="r" b="b"/>
              <a:pathLst>
                <a:path w="46701" h="46701" fill="none" extrusionOk="0">
                  <a:moveTo>
                    <a:pt x="46701" y="23351"/>
                  </a:moveTo>
                  <a:cubicBezTo>
                    <a:pt x="46701" y="36260"/>
                    <a:pt x="36260" y="46701"/>
                    <a:pt x="23351" y="46701"/>
                  </a:cubicBezTo>
                  <a:cubicBezTo>
                    <a:pt x="10475" y="46701"/>
                    <a:pt x="1" y="36260"/>
                    <a:pt x="1" y="23351"/>
                  </a:cubicBezTo>
                  <a:cubicBezTo>
                    <a:pt x="1" y="10475"/>
                    <a:pt x="10475" y="1"/>
                    <a:pt x="23351" y="1"/>
                  </a:cubicBezTo>
                  <a:cubicBezTo>
                    <a:pt x="36260" y="1"/>
                    <a:pt x="46701" y="10475"/>
                    <a:pt x="46701"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8;p44">
              <a:extLst>
                <a:ext uri="{FF2B5EF4-FFF2-40B4-BE49-F238E27FC236}">
                  <a16:creationId xmlns:a16="http://schemas.microsoft.com/office/drawing/2014/main" id="{8006F681-ED91-8E89-960F-4180250BD16B}"/>
                </a:ext>
              </a:extLst>
            </p:cNvPr>
            <p:cNvSpPr/>
            <p:nvPr/>
          </p:nvSpPr>
          <p:spPr>
            <a:xfrm>
              <a:off x="3587382" y="1520725"/>
              <a:ext cx="743713" cy="637459"/>
            </a:xfrm>
            <a:custGeom>
              <a:avLst/>
              <a:gdLst/>
              <a:ahLst/>
              <a:cxnLst/>
              <a:rect l="l" t="t" r="r" b="b"/>
              <a:pathLst>
                <a:path w="48569" h="41630" fill="none" extrusionOk="0">
                  <a:moveTo>
                    <a:pt x="48568" y="18613"/>
                  </a:moveTo>
                  <a:cubicBezTo>
                    <a:pt x="48134" y="17379"/>
                    <a:pt x="47567" y="16178"/>
                    <a:pt x="46900" y="15011"/>
                  </a:cubicBezTo>
                  <a:cubicBezTo>
                    <a:pt x="40462" y="3836"/>
                    <a:pt x="26185" y="0"/>
                    <a:pt x="15011" y="6471"/>
                  </a:cubicBezTo>
                  <a:cubicBezTo>
                    <a:pt x="3836" y="12943"/>
                    <a:pt x="0" y="27186"/>
                    <a:pt x="6471" y="38361"/>
                  </a:cubicBezTo>
                  <a:cubicBezTo>
                    <a:pt x="7138" y="39528"/>
                    <a:pt x="7872" y="40629"/>
                    <a:pt x="8706" y="4163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9;p44">
              <a:extLst>
                <a:ext uri="{FF2B5EF4-FFF2-40B4-BE49-F238E27FC236}">
                  <a16:creationId xmlns:a16="http://schemas.microsoft.com/office/drawing/2014/main" id="{069EBE04-9F28-4A56-2F60-C5F03B5E2D62}"/>
                </a:ext>
              </a:extLst>
            </p:cNvPr>
            <p:cNvSpPr/>
            <p:nvPr/>
          </p:nvSpPr>
          <p:spPr>
            <a:xfrm>
              <a:off x="3720694" y="1805740"/>
              <a:ext cx="670672" cy="522034"/>
            </a:xfrm>
            <a:custGeom>
              <a:avLst/>
              <a:gdLst/>
              <a:ahLst/>
              <a:cxnLst/>
              <a:rect l="l" t="t" r="r" b="b"/>
              <a:pathLst>
                <a:path w="43799" h="34092" fill="none" extrusionOk="0">
                  <a:moveTo>
                    <a:pt x="0" y="23017"/>
                  </a:moveTo>
                  <a:cubicBezTo>
                    <a:pt x="7139" y="31590"/>
                    <a:pt x="19648" y="34092"/>
                    <a:pt x="29655" y="28321"/>
                  </a:cubicBezTo>
                  <a:cubicBezTo>
                    <a:pt x="39662" y="22517"/>
                    <a:pt x="43798" y="10475"/>
                    <a:pt x="39862" y="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1;p44">
              <a:extLst>
                <a:ext uri="{FF2B5EF4-FFF2-40B4-BE49-F238E27FC236}">
                  <a16:creationId xmlns:a16="http://schemas.microsoft.com/office/drawing/2014/main" id="{AD493FA6-97B8-7E45-FA93-EF074E2FC306}"/>
                </a:ext>
              </a:extLst>
            </p:cNvPr>
            <p:cNvSpPr/>
            <p:nvPr/>
          </p:nvSpPr>
          <p:spPr>
            <a:xfrm>
              <a:off x="5373083" y="2581634"/>
              <a:ext cx="715109" cy="715109"/>
            </a:xfrm>
            <a:custGeom>
              <a:avLst/>
              <a:gdLst/>
              <a:ahLst/>
              <a:cxnLst/>
              <a:rect l="l" t="t" r="r" b="b"/>
              <a:pathLst>
                <a:path w="46701" h="46701" fill="none" extrusionOk="0">
                  <a:moveTo>
                    <a:pt x="46701" y="23350"/>
                  </a:moveTo>
                  <a:cubicBezTo>
                    <a:pt x="46701" y="36226"/>
                    <a:pt x="36260" y="46700"/>
                    <a:pt x="23351" y="46700"/>
                  </a:cubicBezTo>
                  <a:cubicBezTo>
                    <a:pt x="10475" y="46700"/>
                    <a:pt x="1" y="36226"/>
                    <a:pt x="1" y="23350"/>
                  </a:cubicBezTo>
                  <a:cubicBezTo>
                    <a:pt x="1" y="10441"/>
                    <a:pt x="10475" y="0"/>
                    <a:pt x="23351" y="0"/>
                  </a:cubicBezTo>
                  <a:cubicBezTo>
                    <a:pt x="36260" y="0"/>
                    <a:pt x="46701" y="10441"/>
                    <a:pt x="46701"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0;p44">
              <a:extLst>
                <a:ext uri="{FF2B5EF4-FFF2-40B4-BE49-F238E27FC236}">
                  <a16:creationId xmlns:a16="http://schemas.microsoft.com/office/drawing/2014/main" id="{4F0338C2-0DDE-5C50-FC92-8B2D05511CB6}"/>
                </a:ext>
              </a:extLst>
            </p:cNvPr>
            <p:cNvSpPr/>
            <p:nvPr/>
          </p:nvSpPr>
          <p:spPr>
            <a:xfrm>
              <a:off x="4790284" y="3583282"/>
              <a:ext cx="715109" cy="715109"/>
            </a:xfrm>
            <a:custGeom>
              <a:avLst/>
              <a:gdLst/>
              <a:ahLst/>
              <a:cxnLst/>
              <a:rect l="l" t="t" r="r" b="b"/>
              <a:pathLst>
                <a:path w="46701" h="46701" fill="none" extrusionOk="0">
                  <a:moveTo>
                    <a:pt x="46700" y="23351"/>
                  </a:moveTo>
                  <a:cubicBezTo>
                    <a:pt x="46700" y="36227"/>
                    <a:pt x="36259" y="46701"/>
                    <a:pt x="23350" y="46701"/>
                  </a:cubicBezTo>
                  <a:cubicBezTo>
                    <a:pt x="10441" y="46701"/>
                    <a:pt x="0" y="36227"/>
                    <a:pt x="0" y="23351"/>
                  </a:cubicBezTo>
                  <a:cubicBezTo>
                    <a:pt x="0" y="10441"/>
                    <a:pt x="10441" y="1"/>
                    <a:pt x="23350" y="1"/>
                  </a:cubicBezTo>
                  <a:cubicBezTo>
                    <a:pt x="36259" y="1"/>
                    <a:pt x="46700" y="10441"/>
                    <a:pt x="46700"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p44">
              <a:extLst>
                <a:ext uri="{FF2B5EF4-FFF2-40B4-BE49-F238E27FC236}">
                  <a16:creationId xmlns:a16="http://schemas.microsoft.com/office/drawing/2014/main" id="{3DD788B1-3863-2E9B-0849-8CFB46BB1EB3}"/>
                </a:ext>
              </a:extLst>
            </p:cNvPr>
            <p:cNvSpPr/>
            <p:nvPr/>
          </p:nvSpPr>
          <p:spPr>
            <a:xfrm>
              <a:off x="3055650" y="2573457"/>
              <a:ext cx="715109" cy="715109"/>
            </a:xfrm>
            <a:custGeom>
              <a:avLst/>
              <a:gdLst/>
              <a:ahLst/>
              <a:cxnLst/>
              <a:rect l="l" t="t" r="r" b="b"/>
              <a:pathLst>
                <a:path w="46701" h="46701" fill="none" extrusionOk="0">
                  <a:moveTo>
                    <a:pt x="46700" y="23350"/>
                  </a:moveTo>
                  <a:cubicBezTo>
                    <a:pt x="46700" y="36260"/>
                    <a:pt x="36226" y="46700"/>
                    <a:pt x="23350" y="46700"/>
                  </a:cubicBezTo>
                  <a:cubicBezTo>
                    <a:pt x="10441" y="46700"/>
                    <a:pt x="0" y="36260"/>
                    <a:pt x="0" y="23350"/>
                  </a:cubicBezTo>
                  <a:cubicBezTo>
                    <a:pt x="0" y="10475"/>
                    <a:pt x="10441" y="0"/>
                    <a:pt x="23350" y="0"/>
                  </a:cubicBezTo>
                  <a:cubicBezTo>
                    <a:pt x="36226" y="0"/>
                    <a:pt x="46700" y="10475"/>
                    <a:pt x="46700"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6;p44">
              <a:extLst>
                <a:ext uri="{FF2B5EF4-FFF2-40B4-BE49-F238E27FC236}">
                  <a16:creationId xmlns:a16="http://schemas.microsoft.com/office/drawing/2014/main" id="{8BF10433-DF04-BF7B-75BE-62870EFB6CF6}"/>
                </a:ext>
              </a:extLst>
            </p:cNvPr>
            <p:cNvSpPr/>
            <p:nvPr/>
          </p:nvSpPr>
          <p:spPr>
            <a:xfrm>
              <a:off x="4820924" y="1524813"/>
              <a:ext cx="742687" cy="634397"/>
            </a:xfrm>
            <a:custGeom>
              <a:avLst/>
              <a:gdLst/>
              <a:ahLst/>
              <a:cxnLst/>
              <a:rect l="l" t="t" r="r" b="b"/>
              <a:pathLst>
                <a:path w="48502" h="41430" fill="none" extrusionOk="0">
                  <a:moveTo>
                    <a:pt x="39896" y="41430"/>
                  </a:moveTo>
                  <a:cubicBezTo>
                    <a:pt x="40696" y="40496"/>
                    <a:pt x="41397" y="39495"/>
                    <a:pt x="42031" y="38361"/>
                  </a:cubicBezTo>
                  <a:cubicBezTo>
                    <a:pt x="48502" y="27186"/>
                    <a:pt x="44666" y="12909"/>
                    <a:pt x="33491" y="6438"/>
                  </a:cubicBezTo>
                  <a:cubicBezTo>
                    <a:pt x="22316" y="0"/>
                    <a:pt x="8040" y="3836"/>
                    <a:pt x="1602" y="15011"/>
                  </a:cubicBezTo>
                  <a:cubicBezTo>
                    <a:pt x="968" y="16078"/>
                    <a:pt x="434" y="17212"/>
                    <a:pt x="1" y="18346"/>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7;p44">
              <a:extLst>
                <a:ext uri="{FF2B5EF4-FFF2-40B4-BE49-F238E27FC236}">
                  <a16:creationId xmlns:a16="http://schemas.microsoft.com/office/drawing/2014/main" id="{D22FA9D8-66D0-3C51-2EAA-ECB0B0B53317}"/>
                </a:ext>
              </a:extLst>
            </p:cNvPr>
            <p:cNvSpPr/>
            <p:nvPr/>
          </p:nvSpPr>
          <p:spPr>
            <a:xfrm>
              <a:off x="4759122" y="1805740"/>
              <a:ext cx="672709" cy="526122"/>
            </a:xfrm>
            <a:custGeom>
              <a:avLst/>
              <a:gdLst/>
              <a:ahLst/>
              <a:cxnLst/>
              <a:rect l="l" t="t" r="r" b="b"/>
              <a:pathLst>
                <a:path w="43932" h="34359" fill="none" extrusionOk="0">
                  <a:moveTo>
                    <a:pt x="4037" y="0"/>
                  </a:moveTo>
                  <a:cubicBezTo>
                    <a:pt x="0" y="10541"/>
                    <a:pt x="4070" y="22717"/>
                    <a:pt x="14177" y="28554"/>
                  </a:cubicBezTo>
                  <a:cubicBezTo>
                    <a:pt x="24251" y="34358"/>
                    <a:pt x="36860" y="31857"/>
                    <a:pt x="43932" y="23084"/>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Elemento grafico 4">
            <a:extLst>
              <a:ext uri="{FF2B5EF4-FFF2-40B4-BE49-F238E27FC236}">
                <a16:creationId xmlns:a16="http://schemas.microsoft.com/office/drawing/2014/main" id="{A07F76B1-0BAF-B27C-2B6B-87C18276F2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69982" y="1672768"/>
            <a:ext cx="474700" cy="534037"/>
          </a:xfrm>
          <a:prstGeom prst="rect">
            <a:avLst/>
          </a:prstGeom>
          <a:effectLst>
            <a:outerShdw blurRad="63500" sx="102000" sy="102000" algn="ctr" rotWithShape="0">
              <a:prstClr val="black">
                <a:alpha val="40000"/>
              </a:prstClr>
            </a:outerShdw>
          </a:effectLst>
        </p:spPr>
      </p:pic>
      <p:pic>
        <p:nvPicPr>
          <p:cNvPr id="7" name="Elemento grafico 6">
            <a:extLst>
              <a:ext uri="{FF2B5EF4-FFF2-40B4-BE49-F238E27FC236}">
                <a16:creationId xmlns:a16="http://schemas.microsoft.com/office/drawing/2014/main" id="{584F4840-2BC5-395D-ECE0-225BE10658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8016" y="2642213"/>
            <a:ext cx="620637" cy="620637"/>
          </a:xfrm>
          <a:prstGeom prst="rect">
            <a:avLst/>
          </a:prstGeom>
          <a:effectLst>
            <a:outerShdw blurRad="63500" sx="102000" sy="102000" algn="ctr" rotWithShape="0">
              <a:prstClr val="black">
                <a:alpha val="40000"/>
              </a:prstClr>
            </a:outerShdw>
          </a:effectLst>
        </p:spPr>
      </p:pic>
      <p:pic>
        <p:nvPicPr>
          <p:cNvPr id="4" name="Immagine 3">
            <a:extLst>
              <a:ext uri="{FF2B5EF4-FFF2-40B4-BE49-F238E27FC236}">
                <a16:creationId xmlns:a16="http://schemas.microsoft.com/office/drawing/2014/main" id="{16DC5DC4-9AB3-2E92-3423-22C7E5AF86AC}"/>
              </a:ext>
            </a:extLst>
          </p:cNvPr>
          <p:cNvPicPr>
            <a:picLocks noChangeAspect="1"/>
          </p:cNvPicPr>
          <p:nvPr/>
        </p:nvPicPr>
        <p:blipFill>
          <a:blip r:embed="rId11"/>
          <a:stretch>
            <a:fillRect/>
          </a:stretch>
        </p:blipFill>
        <p:spPr>
          <a:xfrm>
            <a:off x="4880415" y="3679095"/>
            <a:ext cx="543570" cy="543570"/>
          </a:xfrm>
          <a:prstGeom prst="rect">
            <a:avLst/>
          </a:prstGeom>
          <a:effectLst>
            <a:outerShdw blurRad="63500" sx="102000" sy="102000" algn="ctr" rotWithShape="0">
              <a:prstClr val="black">
                <a:alpha val="40000"/>
              </a:prstClr>
            </a:outerShdw>
          </a:effectLst>
        </p:spPr>
      </p:pic>
      <p:pic>
        <p:nvPicPr>
          <p:cNvPr id="29" name="Elemento grafico 28">
            <a:extLst>
              <a:ext uri="{FF2B5EF4-FFF2-40B4-BE49-F238E27FC236}">
                <a16:creationId xmlns:a16="http://schemas.microsoft.com/office/drawing/2014/main" id="{8B158AA4-8A6B-F16C-7F42-A40B28886A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96514" y="1678370"/>
            <a:ext cx="532361" cy="526122"/>
          </a:xfrm>
          <a:prstGeom prst="rect">
            <a:avLst/>
          </a:prstGeom>
          <a:effectLst>
            <a:outerShdw blurRad="63500" sx="102000" sy="102000" algn="ctr" rotWithShape="0">
              <a:prstClr val="black">
                <a:alpha val="40000"/>
              </a:prstClr>
            </a:outerShdw>
          </a:effectLst>
        </p:spPr>
      </p:pic>
      <p:pic>
        <p:nvPicPr>
          <p:cNvPr id="31" name="Immagine 30">
            <a:extLst>
              <a:ext uri="{FF2B5EF4-FFF2-40B4-BE49-F238E27FC236}">
                <a16:creationId xmlns:a16="http://schemas.microsoft.com/office/drawing/2014/main" id="{684B1E22-138F-56A3-D5AD-573BA125510F}"/>
              </a:ext>
            </a:extLst>
          </p:cNvPr>
          <p:cNvPicPr>
            <a:picLocks noChangeAspect="1"/>
          </p:cNvPicPr>
          <p:nvPr/>
        </p:nvPicPr>
        <p:blipFill>
          <a:blip r:embed="rId14">
            <a:alphaModFix/>
          </a:blip>
          <a:stretch>
            <a:fillRect/>
          </a:stretch>
        </p:blipFill>
        <p:spPr>
          <a:xfrm>
            <a:off x="3825602" y="3669156"/>
            <a:ext cx="339249" cy="5516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6526209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4" name="Immagine 3">
            <a:extLst>
              <a:ext uri="{FF2B5EF4-FFF2-40B4-BE49-F238E27FC236}">
                <a16:creationId xmlns:a16="http://schemas.microsoft.com/office/drawing/2014/main" id="{A75FFC2F-72CF-23E3-0BFF-D2ED693560E8}"/>
              </a:ext>
            </a:extLst>
          </p:cNvPr>
          <p:cNvPicPr>
            <a:picLocks noChangeAspect="1"/>
          </p:cNvPicPr>
          <p:nvPr/>
        </p:nvPicPr>
        <p:blipFill>
          <a:blip r:embed="rId3"/>
          <a:stretch>
            <a:fillRect/>
          </a:stretch>
        </p:blipFill>
        <p:spPr>
          <a:xfrm>
            <a:off x="4400550" y="240004"/>
            <a:ext cx="3823495" cy="4564613"/>
          </a:xfrm>
          <a:prstGeom prst="rect">
            <a:avLst/>
          </a:prstGeom>
        </p:spPr>
      </p:pic>
      <p:pic>
        <p:nvPicPr>
          <p:cNvPr id="185" name="Google Shape;185;p31"/>
          <p:cNvPicPr preferRelativeResize="0"/>
          <p:nvPr/>
        </p:nvPicPr>
        <p:blipFill rotWithShape="1">
          <a:blip r:embed="rId4">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781174"/>
            <a:ext cx="3027600" cy="5948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PINATA</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37598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Pinata </a:t>
            </a:r>
            <a:r>
              <a:rPr lang="it-IT" dirty="0"/>
              <a:t> un gateway dedicato che permette di reperire i contenuti più velocemente dai nodi IPFS risparmiando larghezza di banda e tempo</a:t>
            </a:r>
          </a:p>
        </p:txBody>
      </p:sp>
    </p:spTree>
    <p:extLst>
      <p:ext uri="{BB962C8B-B14F-4D97-AF65-F5344CB8AC3E}">
        <p14:creationId xmlns:p14="http://schemas.microsoft.com/office/powerpoint/2010/main" val="158925081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AUTHENTICATION.SOL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Authentication.sol</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it-IT" dirty="0"/>
              <a:t>è uno smart </a:t>
            </a:r>
            <a:r>
              <a:rPr lang="it-IT" dirty="0" err="1"/>
              <a:t>contract</a:t>
            </a:r>
            <a:r>
              <a:rPr lang="it-IT" dirty="0"/>
              <a:t> scritto in </a:t>
            </a:r>
            <a:r>
              <a:rPr lang="it-IT" dirty="0" err="1"/>
              <a:t>Solidity</a:t>
            </a:r>
            <a:r>
              <a:rPr lang="it-IT" dirty="0"/>
              <a:t> reso sicuro e robusto tramite la libreria </a:t>
            </a:r>
            <a:r>
              <a:rPr lang="it-IT" dirty="0" err="1"/>
              <a:t>OpenZeppelin</a:t>
            </a:r>
            <a:r>
              <a:rPr lang="it-IT" dirty="0"/>
              <a:t> per la definizione dei ruoli assunta dagli utenti: ”Admin” o ”User”</a:t>
            </a:r>
          </a:p>
          <a:p>
            <a:pPr marL="0" lvl="0" indent="0" algn="ctr" rtl="0">
              <a:spcBef>
                <a:spcPts val="0"/>
              </a:spcBef>
              <a:spcAft>
                <a:spcPts val="0"/>
              </a:spcAft>
              <a:buNone/>
            </a:pPr>
            <a:endParaRPr dirty="0"/>
          </a:p>
        </p:txBody>
      </p:sp>
      <p:pic>
        <p:nvPicPr>
          <p:cNvPr id="3" name="Immagine 2" descr="Immagine che contiene testo&#10;&#10;Descrizione generata automaticamente">
            <a:extLst>
              <a:ext uri="{FF2B5EF4-FFF2-40B4-BE49-F238E27FC236}">
                <a16:creationId xmlns:a16="http://schemas.microsoft.com/office/drawing/2014/main" id="{75193C29-C573-4039-6083-6AC4A869CFF5}"/>
              </a:ext>
            </a:extLst>
          </p:cNvPr>
          <p:cNvPicPr>
            <a:picLocks noChangeAspect="1"/>
          </p:cNvPicPr>
          <p:nvPr/>
        </p:nvPicPr>
        <p:blipFill>
          <a:blip r:embed="rId4"/>
          <a:stretch>
            <a:fillRect/>
          </a:stretch>
        </p:blipFill>
        <p:spPr>
          <a:xfrm>
            <a:off x="4927807" y="476300"/>
            <a:ext cx="3015286" cy="4227670"/>
          </a:xfrm>
          <a:prstGeom prst="rect">
            <a:avLst/>
          </a:prstGeom>
          <a:ln w="28575">
            <a:solidFill>
              <a:schemeClr val="bg1"/>
            </a:solidFill>
          </a:ln>
        </p:spPr>
      </p:pic>
    </p:spTree>
    <p:extLst>
      <p:ext uri="{BB962C8B-B14F-4D97-AF65-F5344CB8AC3E}">
        <p14:creationId xmlns:p14="http://schemas.microsoft.com/office/powerpoint/2010/main" val="209691845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AUTHENTICATION.SOL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14819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Solo l’amministratore può assegnare o revocare un ruolo ad un utente, mentre, l’admin può rinunciare ai suoi privilegi solo se egli stesso ne rinuncia</a:t>
            </a:r>
            <a:endParaRPr dirty="0"/>
          </a:p>
        </p:txBody>
      </p:sp>
      <p:pic>
        <p:nvPicPr>
          <p:cNvPr id="4" name="Immagine 3" descr="Immagine che contiene testo&#10;&#10;Descrizione generata automaticamente">
            <a:extLst>
              <a:ext uri="{FF2B5EF4-FFF2-40B4-BE49-F238E27FC236}">
                <a16:creationId xmlns:a16="http://schemas.microsoft.com/office/drawing/2014/main" id="{3CAD655D-05C5-EBB1-D70A-50E5CF2BD1ED}"/>
              </a:ext>
            </a:extLst>
          </p:cNvPr>
          <p:cNvPicPr>
            <a:picLocks noChangeAspect="1"/>
          </p:cNvPicPr>
          <p:nvPr/>
        </p:nvPicPr>
        <p:blipFill>
          <a:blip r:embed="rId4"/>
          <a:stretch>
            <a:fillRect/>
          </a:stretch>
        </p:blipFill>
        <p:spPr>
          <a:xfrm>
            <a:off x="4612824" y="488285"/>
            <a:ext cx="3645252" cy="4206060"/>
          </a:xfrm>
          <a:prstGeom prst="rect">
            <a:avLst/>
          </a:prstGeom>
          <a:ln w="28575">
            <a:solidFill>
              <a:schemeClr val="bg1"/>
            </a:solidFill>
          </a:ln>
        </p:spPr>
      </p:pic>
    </p:spTree>
    <p:extLst>
      <p:ext uri="{BB962C8B-B14F-4D97-AF65-F5344CB8AC3E}">
        <p14:creationId xmlns:p14="http://schemas.microsoft.com/office/powerpoint/2010/main" val="37228056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CONTENUTI</a:t>
            </a:r>
            <a:endParaRPr dirty="0"/>
          </a:p>
        </p:txBody>
      </p:sp>
      <p:sp>
        <p:nvSpPr>
          <p:cNvPr id="165" name="Google Shape;165;p30"/>
          <p:cNvSpPr txBox="1">
            <a:spLocks noGrp="1"/>
          </p:cNvSpPr>
          <p:nvPr>
            <p:ph type="title"/>
          </p:nvPr>
        </p:nvSpPr>
        <p:spPr>
          <a:xfrm>
            <a:off x="10737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0"/>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INTRODUZIONE</a:t>
            </a:r>
            <a:endParaRPr dirty="0"/>
          </a:p>
        </p:txBody>
      </p:sp>
      <p:sp>
        <p:nvSpPr>
          <p:cNvPr id="167" name="Google Shape;167;p30"/>
          <p:cNvSpPr txBox="1">
            <a:spLocks noGrp="1"/>
          </p:cNvSpPr>
          <p:nvPr>
            <p:ph type="subTitle" idx="1"/>
          </p:nvPr>
        </p:nvSpPr>
        <p:spPr>
          <a:xfrm>
            <a:off x="2106549" y="1995950"/>
            <a:ext cx="21437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 Blockchain e il mondo NFT</a:t>
            </a:r>
            <a:endParaRPr dirty="0"/>
          </a:p>
        </p:txBody>
      </p:sp>
      <p:sp>
        <p:nvSpPr>
          <p:cNvPr id="168" name="Google Shape;168;p30"/>
          <p:cNvSpPr txBox="1">
            <a:spLocks noGrp="1"/>
          </p:cNvSpPr>
          <p:nvPr>
            <p:ph type="title" idx="2"/>
          </p:nvPr>
        </p:nvSpPr>
        <p:spPr>
          <a:xfrm>
            <a:off x="10737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9" name="Google Shape;169;p30"/>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SMART CONTRACT</a:t>
            </a:r>
            <a:endParaRPr dirty="0"/>
          </a:p>
        </p:txBody>
      </p:sp>
      <p:sp>
        <p:nvSpPr>
          <p:cNvPr id="170" name="Google Shape;170;p30"/>
          <p:cNvSpPr txBox="1">
            <a:spLocks noGrp="1"/>
          </p:cNvSpPr>
          <p:nvPr>
            <p:ph type="subTitle" idx="7"/>
          </p:nvPr>
        </p:nvSpPr>
        <p:spPr>
          <a:xfrm>
            <a:off x="2106548" y="3268800"/>
            <a:ext cx="2341627" cy="788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Tecnologie utilizzate, gestione dello smart contract</a:t>
            </a:r>
            <a:endParaRPr dirty="0"/>
          </a:p>
        </p:txBody>
      </p:sp>
      <p:sp>
        <p:nvSpPr>
          <p:cNvPr id="171" name="Google Shape;171;p30"/>
          <p:cNvSpPr txBox="1">
            <a:spLocks noGrp="1"/>
          </p:cNvSpPr>
          <p:nvPr>
            <p:ph type="title" idx="3"/>
          </p:nvPr>
        </p:nvSpPr>
        <p:spPr>
          <a:xfrm>
            <a:off x="71103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2" name="Google Shape;172;p30"/>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KRYPTOAUTH</a:t>
            </a:r>
            <a:endParaRPr dirty="0"/>
          </a:p>
        </p:txBody>
      </p:sp>
      <p:sp>
        <p:nvSpPr>
          <p:cNvPr id="173" name="Google Shape;173;p30"/>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it-IT" dirty="0"/>
              <a:t>Cos’è KryptoAuth, analisi dei requisiti principali</a:t>
            </a:r>
            <a:endParaRPr dirty="0"/>
          </a:p>
          <a:p>
            <a:pPr marL="0" lvl="0" indent="0" algn="r" rtl="0">
              <a:spcBef>
                <a:spcPts val="0"/>
              </a:spcBef>
              <a:spcAft>
                <a:spcPts val="0"/>
              </a:spcAft>
              <a:buNone/>
            </a:pPr>
            <a:endParaRPr dirty="0"/>
          </a:p>
        </p:txBody>
      </p:sp>
      <p:sp>
        <p:nvSpPr>
          <p:cNvPr id="174" name="Google Shape;174;p30"/>
          <p:cNvSpPr txBox="1">
            <a:spLocks noGrp="1"/>
          </p:cNvSpPr>
          <p:nvPr>
            <p:ph type="title" idx="4"/>
          </p:nvPr>
        </p:nvSpPr>
        <p:spPr>
          <a:xfrm>
            <a:off x="71103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5" name="Google Shape;175;p30"/>
          <p:cNvSpPr txBox="1">
            <a:spLocks noGrp="1"/>
          </p:cNvSpPr>
          <p:nvPr>
            <p:ph type="ctrTitle" idx="13"/>
          </p:nvPr>
        </p:nvSpPr>
        <p:spPr>
          <a:xfrm>
            <a:off x="4572000" y="2929224"/>
            <a:ext cx="2465449"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SOLUZIONI SICURE</a:t>
            </a:r>
            <a:endParaRPr dirty="0"/>
          </a:p>
        </p:txBody>
      </p:sp>
      <p:sp>
        <p:nvSpPr>
          <p:cNvPr id="176" name="Google Shape;176;p30"/>
          <p:cNvSpPr txBox="1">
            <a:spLocks noGrp="1"/>
          </p:cNvSpPr>
          <p:nvPr>
            <p:ph type="subTitle" idx="14"/>
          </p:nvPr>
        </p:nvSpPr>
        <p:spPr>
          <a:xfrm>
            <a:off x="4962525" y="3268800"/>
            <a:ext cx="2074924"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it-IT" dirty="0"/>
              <a:t>Sicurezza adottata nella Web </a:t>
            </a:r>
            <a:r>
              <a:rPr lang="it-IT" dirty="0" err="1"/>
              <a:t>DApp</a:t>
            </a:r>
            <a:endParaRPr dirty="0"/>
          </a:p>
          <a:p>
            <a:pPr marL="0" lvl="0" indent="0" algn="r" rtl="0">
              <a:spcBef>
                <a:spcPts val="0"/>
              </a:spcBef>
              <a:spcAft>
                <a:spcPts val="0"/>
              </a:spcAft>
              <a:buNone/>
            </a:pPr>
            <a:endParaRPr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KRYPTONFT.SOL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KryptoNFT.sol</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it-IT" dirty="0"/>
              <a:t>è uno smart </a:t>
            </a:r>
            <a:r>
              <a:rPr lang="it-IT" dirty="0" err="1"/>
              <a:t>contract</a:t>
            </a:r>
            <a:r>
              <a:rPr lang="it-IT" dirty="0"/>
              <a:t> scritto in </a:t>
            </a:r>
            <a:r>
              <a:rPr lang="it-IT" dirty="0" err="1"/>
              <a:t>Solidity</a:t>
            </a:r>
            <a:r>
              <a:rPr lang="it-IT" dirty="0"/>
              <a:t> per la gestione di un Marketplace di </a:t>
            </a:r>
            <a:r>
              <a:rPr lang="it-IT" dirty="0" err="1"/>
              <a:t>NFTs</a:t>
            </a:r>
            <a:r>
              <a:rPr lang="it-IT" dirty="0"/>
              <a:t> in ERC-1155 </a:t>
            </a:r>
          </a:p>
        </p:txBody>
      </p:sp>
      <p:grpSp>
        <p:nvGrpSpPr>
          <p:cNvPr id="7" name="Gruppo 6">
            <a:extLst>
              <a:ext uri="{FF2B5EF4-FFF2-40B4-BE49-F238E27FC236}">
                <a16:creationId xmlns:a16="http://schemas.microsoft.com/office/drawing/2014/main" id="{F2D24C3E-C9E6-7579-4616-3EDE3806F10A}"/>
              </a:ext>
            </a:extLst>
          </p:cNvPr>
          <p:cNvGrpSpPr/>
          <p:nvPr/>
        </p:nvGrpSpPr>
        <p:grpSpPr>
          <a:xfrm>
            <a:off x="4775676" y="738944"/>
            <a:ext cx="3538574" cy="3665611"/>
            <a:chOff x="4927806" y="469145"/>
            <a:chExt cx="3538574" cy="3665611"/>
          </a:xfrm>
        </p:grpSpPr>
        <p:pic>
          <p:nvPicPr>
            <p:cNvPr id="4" name="Immagine 3">
              <a:extLst>
                <a:ext uri="{FF2B5EF4-FFF2-40B4-BE49-F238E27FC236}">
                  <a16:creationId xmlns:a16="http://schemas.microsoft.com/office/drawing/2014/main" id="{9F25C90D-E037-542D-B6E8-DBF7F944AE73}"/>
                </a:ext>
              </a:extLst>
            </p:cNvPr>
            <p:cNvPicPr>
              <a:picLocks noChangeAspect="1"/>
            </p:cNvPicPr>
            <p:nvPr/>
          </p:nvPicPr>
          <p:blipFill rotWithShape="1">
            <a:blip r:embed="rId4"/>
            <a:srcRect l="3915" t="9829" r="64782" b="10915"/>
            <a:stretch/>
          </p:blipFill>
          <p:spPr>
            <a:xfrm>
              <a:off x="4927807" y="469145"/>
              <a:ext cx="3538573" cy="2944615"/>
            </a:xfrm>
            <a:prstGeom prst="rect">
              <a:avLst/>
            </a:prstGeom>
            <a:ln>
              <a:solidFill>
                <a:schemeClr val="bg1"/>
              </a:solidFill>
            </a:ln>
          </p:spPr>
        </p:pic>
        <p:pic>
          <p:nvPicPr>
            <p:cNvPr id="6" name="Immagine 5">
              <a:extLst>
                <a:ext uri="{FF2B5EF4-FFF2-40B4-BE49-F238E27FC236}">
                  <a16:creationId xmlns:a16="http://schemas.microsoft.com/office/drawing/2014/main" id="{0F238101-8778-811D-B96D-CC43CAB5EAEA}"/>
                </a:ext>
              </a:extLst>
            </p:cNvPr>
            <p:cNvPicPr>
              <a:picLocks noChangeAspect="1"/>
            </p:cNvPicPr>
            <p:nvPr/>
          </p:nvPicPr>
          <p:blipFill rotWithShape="1">
            <a:blip r:embed="rId5"/>
            <a:srcRect l="4386" t="65238" r="58711" b="11885"/>
            <a:stretch/>
          </p:blipFill>
          <p:spPr>
            <a:xfrm>
              <a:off x="4927806" y="3413759"/>
              <a:ext cx="3538573" cy="720997"/>
            </a:xfrm>
            <a:prstGeom prst="rect">
              <a:avLst/>
            </a:prstGeom>
            <a:ln>
              <a:solidFill>
                <a:schemeClr val="bg1"/>
              </a:solidFill>
            </a:ln>
          </p:spPr>
        </p:pic>
      </p:grpSp>
    </p:spTree>
    <p:extLst>
      <p:ext uri="{BB962C8B-B14F-4D97-AF65-F5344CB8AC3E}">
        <p14:creationId xmlns:p14="http://schemas.microsoft.com/office/powerpoint/2010/main" val="181018826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KRYPTONFT.SOL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Operazioni riservate all’amministratore di KryptoAuth:</a:t>
            </a:r>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Creazione di un NFT</a:t>
            </a:r>
            <a:r>
              <a:rPr lang="it-IT" dirty="0"/>
              <a:t>;</a:t>
            </a:r>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Eliminazione di un NFT</a:t>
            </a:r>
            <a:r>
              <a:rPr lang="it-IT" dirty="0"/>
              <a:t>;</a:t>
            </a:r>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Assegnazione di un NFT</a:t>
            </a:r>
          </a:p>
        </p:txBody>
      </p:sp>
      <p:pic>
        <p:nvPicPr>
          <p:cNvPr id="3" name="Immagine 2">
            <a:extLst>
              <a:ext uri="{FF2B5EF4-FFF2-40B4-BE49-F238E27FC236}">
                <a16:creationId xmlns:a16="http://schemas.microsoft.com/office/drawing/2014/main" id="{D2019DB3-2748-16A7-E110-9393AD032454}"/>
              </a:ext>
            </a:extLst>
          </p:cNvPr>
          <p:cNvPicPr>
            <a:picLocks noChangeAspect="1"/>
          </p:cNvPicPr>
          <p:nvPr/>
        </p:nvPicPr>
        <p:blipFill rotWithShape="1">
          <a:blip r:embed="rId4"/>
          <a:srcRect l="4561" t="10065" r="65870" b="9902"/>
          <a:stretch/>
        </p:blipFill>
        <p:spPr>
          <a:xfrm>
            <a:off x="4085968" y="732223"/>
            <a:ext cx="3027600" cy="2693424"/>
          </a:xfrm>
          <a:prstGeom prst="rect">
            <a:avLst/>
          </a:prstGeom>
          <a:ln>
            <a:solidFill>
              <a:schemeClr val="bg1"/>
            </a:solidFill>
          </a:ln>
        </p:spPr>
      </p:pic>
      <p:pic>
        <p:nvPicPr>
          <p:cNvPr id="8" name="Immagine 7">
            <a:extLst>
              <a:ext uri="{FF2B5EF4-FFF2-40B4-BE49-F238E27FC236}">
                <a16:creationId xmlns:a16="http://schemas.microsoft.com/office/drawing/2014/main" id="{F3F9F849-2C1A-F179-CB53-489734E29A92}"/>
              </a:ext>
            </a:extLst>
          </p:cNvPr>
          <p:cNvPicPr>
            <a:picLocks noChangeAspect="1"/>
          </p:cNvPicPr>
          <p:nvPr/>
        </p:nvPicPr>
        <p:blipFill rotWithShape="1">
          <a:blip r:embed="rId5"/>
          <a:srcRect l="4891" t="11058" r="67717" b="20153"/>
          <a:stretch/>
        </p:blipFill>
        <p:spPr>
          <a:xfrm>
            <a:off x="5882124" y="2381054"/>
            <a:ext cx="3027599" cy="2498973"/>
          </a:xfrm>
          <a:prstGeom prst="rect">
            <a:avLst/>
          </a:prstGeom>
          <a:ln w="9525">
            <a:solidFill>
              <a:schemeClr val="tx1"/>
            </a:solidFill>
          </a:ln>
        </p:spPr>
      </p:pic>
    </p:spTree>
    <p:extLst>
      <p:ext uri="{BB962C8B-B14F-4D97-AF65-F5344CB8AC3E}">
        <p14:creationId xmlns:p14="http://schemas.microsoft.com/office/powerpoint/2010/main" val="59791062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KRYPTONFT.SOL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027599"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Operazioni riservate ad un Utente di KryptoAuth:</a:t>
            </a:r>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Comprare, vendere, usare, eliminare un NFT</a:t>
            </a:r>
            <a:r>
              <a:rPr lang="it-IT" dirty="0"/>
              <a:t>;</a:t>
            </a:r>
          </a:p>
          <a:p>
            <a:pPr marL="0" lvl="0" indent="0" algn="l" rtl="0">
              <a:spcBef>
                <a:spcPts val="0"/>
              </a:spcBef>
              <a:spcAft>
                <a:spcPts val="0"/>
              </a:spcAft>
            </a:pPr>
            <a:endParaRPr lang="it-IT" sz="900" dirty="0"/>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Comprare o vendere un KT</a:t>
            </a:r>
            <a:endParaRPr lang="it-IT" dirty="0"/>
          </a:p>
        </p:txBody>
      </p:sp>
      <p:pic>
        <p:nvPicPr>
          <p:cNvPr id="6" name="Immagine 5">
            <a:extLst>
              <a:ext uri="{FF2B5EF4-FFF2-40B4-BE49-F238E27FC236}">
                <a16:creationId xmlns:a16="http://schemas.microsoft.com/office/drawing/2014/main" id="{B369FEBE-5A77-B092-3284-4B11CEFFF3D1}"/>
              </a:ext>
            </a:extLst>
          </p:cNvPr>
          <p:cNvPicPr>
            <a:picLocks noChangeAspect="1"/>
          </p:cNvPicPr>
          <p:nvPr/>
        </p:nvPicPr>
        <p:blipFill rotWithShape="1">
          <a:blip r:embed="rId4"/>
          <a:srcRect l="62347" t="10237" r="13499" b="37020"/>
          <a:stretch/>
        </p:blipFill>
        <p:spPr>
          <a:xfrm>
            <a:off x="4572000" y="3158198"/>
            <a:ext cx="2593128" cy="1861052"/>
          </a:xfrm>
          <a:prstGeom prst="rect">
            <a:avLst/>
          </a:prstGeom>
          <a:ln>
            <a:solidFill>
              <a:schemeClr val="bg1"/>
            </a:solidFill>
          </a:ln>
        </p:spPr>
      </p:pic>
      <p:pic>
        <p:nvPicPr>
          <p:cNvPr id="9" name="Immagine 8">
            <a:extLst>
              <a:ext uri="{FF2B5EF4-FFF2-40B4-BE49-F238E27FC236}">
                <a16:creationId xmlns:a16="http://schemas.microsoft.com/office/drawing/2014/main" id="{441D55D3-F292-ACCF-47EF-BB7837C15D3F}"/>
              </a:ext>
            </a:extLst>
          </p:cNvPr>
          <p:cNvPicPr>
            <a:picLocks noChangeAspect="1"/>
          </p:cNvPicPr>
          <p:nvPr/>
        </p:nvPicPr>
        <p:blipFill rotWithShape="1">
          <a:blip r:embed="rId5"/>
          <a:srcRect l="4783" t="10727" r="67935" b="16515"/>
          <a:stretch/>
        </p:blipFill>
        <p:spPr>
          <a:xfrm>
            <a:off x="3640099" y="621755"/>
            <a:ext cx="2593128" cy="2272862"/>
          </a:xfrm>
          <a:prstGeom prst="rect">
            <a:avLst/>
          </a:prstGeom>
          <a:ln>
            <a:solidFill>
              <a:schemeClr val="bg1"/>
            </a:solidFill>
          </a:ln>
        </p:spPr>
      </p:pic>
      <p:pic>
        <p:nvPicPr>
          <p:cNvPr id="11" name="Immagine 10">
            <a:extLst>
              <a:ext uri="{FF2B5EF4-FFF2-40B4-BE49-F238E27FC236}">
                <a16:creationId xmlns:a16="http://schemas.microsoft.com/office/drawing/2014/main" id="{F6AFB4F3-3319-0ED7-8C80-00F520E27215}"/>
              </a:ext>
            </a:extLst>
          </p:cNvPr>
          <p:cNvPicPr>
            <a:picLocks noChangeAspect="1"/>
          </p:cNvPicPr>
          <p:nvPr/>
        </p:nvPicPr>
        <p:blipFill rotWithShape="1">
          <a:blip r:embed="rId6"/>
          <a:srcRect l="4377" t="11720" r="68478" b="11238"/>
          <a:stretch/>
        </p:blipFill>
        <p:spPr>
          <a:xfrm>
            <a:off x="6361808" y="621755"/>
            <a:ext cx="2593128" cy="2418921"/>
          </a:xfrm>
          <a:prstGeom prst="rect">
            <a:avLst/>
          </a:prstGeom>
          <a:ln>
            <a:solidFill>
              <a:schemeClr val="bg1"/>
            </a:solidFill>
          </a:ln>
        </p:spPr>
      </p:pic>
    </p:spTree>
    <p:extLst>
      <p:ext uri="{BB962C8B-B14F-4D97-AF65-F5344CB8AC3E}">
        <p14:creationId xmlns:p14="http://schemas.microsoft.com/office/powerpoint/2010/main" val="188010271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508435" y="1962517"/>
            <a:ext cx="3205665" cy="2482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Deploy</a:t>
            </a:r>
            <a:r>
              <a:rPr lang="it-IT" dirty="0"/>
              <a:t> dello Smart </a:t>
            </a:r>
            <a:r>
              <a:rPr lang="it-IT" dirty="0" err="1"/>
              <a:t>Contract</a:t>
            </a:r>
            <a:r>
              <a:rPr lang="it-IT" dirty="0"/>
              <a:t> con </a:t>
            </a:r>
            <a:r>
              <a:rPr lang="it-IT" dirty="0" err="1"/>
              <a:t>truffle</a:t>
            </a:r>
            <a:r>
              <a:rPr lang="it-IT" dirty="0"/>
              <a:t> digitando nel terminale:</a:t>
            </a:r>
          </a:p>
          <a:p>
            <a:pPr marL="457200" lvl="0" indent="-317500" algn="l" rtl="0">
              <a:spcBef>
                <a:spcPts val="160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a:t>
            </a:r>
            <a:r>
              <a:rPr lang="en"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ruffle compile</a:t>
            </a:r>
            <a:r>
              <a:rPr lang="en" dirty="0"/>
              <a:t>, </a:t>
            </a:r>
            <a:r>
              <a:rPr lang="it-IT" dirty="0"/>
              <a:t>per verificare la presenza di errori sintattici; </a:t>
            </a:r>
          </a:p>
          <a:p>
            <a:pPr marL="457200" lvl="0" indent="-317500" algn="l" rtl="0">
              <a:spcBef>
                <a:spcPts val="1600"/>
              </a:spcBef>
              <a:spcAft>
                <a:spcPts val="0"/>
              </a:spcAft>
              <a:buSzPts val="1400"/>
              <a:buChar char="●"/>
            </a:pPr>
            <a:endParaRPr lang="it-IT" dirty="0"/>
          </a:p>
          <a:p>
            <a:pPr marL="457200" lvl="0" indent="-317500" algn="l" rtl="0">
              <a:spcBef>
                <a:spcPts val="0"/>
              </a:spcBef>
              <a:spcAft>
                <a:spcPts val="0"/>
              </a:spcAft>
              <a:buSzPts val="1400"/>
              <a:buChar char="●"/>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truffle</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migrate</a:t>
            </a:r>
            <a:r>
              <a:rPr lang="it-IT" dirty="0"/>
              <a:t>, per </a:t>
            </a:r>
            <a:r>
              <a:rPr lang="it-IT" dirty="0" err="1"/>
              <a:t>deployare</a:t>
            </a:r>
            <a:r>
              <a:rPr lang="it-IT" dirty="0"/>
              <a:t> lo Smart </a:t>
            </a:r>
            <a:r>
              <a:rPr lang="it-IT" dirty="0" err="1"/>
              <a:t>Contract</a:t>
            </a:r>
            <a:r>
              <a:rPr lang="it-IT" dirty="0"/>
              <a:t> sulla Blockchain </a:t>
            </a:r>
            <a:r>
              <a:rPr lang="it-IT" dirty="0" err="1"/>
              <a:t>Ganache</a:t>
            </a:r>
            <a:r>
              <a:rPr lang="it-IT" dirty="0"/>
              <a:t> </a:t>
            </a:r>
          </a:p>
        </p:txBody>
      </p:sp>
      <p:sp>
        <p:nvSpPr>
          <p:cNvPr id="288" name="Google Shape;288;p37"/>
          <p:cNvSpPr txBox="1">
            <a:spLocks noGrp="1"/>
          </p:cNvSpPr>
          <p:nvPr>
            <p:ph type="title"/>
          </p:nvPr>
        </p:nvSpPr>
        <p:spPr>
          <a:xfrm>
            <a:off x="731925" y="5538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DEPLOY SMART CONTRACT</a:t>
            </a:r>
            <a:endParaRPr dirty="0"/>
          </a:p>
        </p:txBody>
      </p:sp>
      <p:grpSp>
        <p:nvGrpSpPr>
          <p:cNvPr id="9" name="Gruppo 8">
            <a:extLst>
              <a:ext uri="{FF2B5EF4-FFF2-40B4-BE49-F238E27FC236}">
                <a16:creationId xmlns:a16="http://schemas.microsoft.com/office/drawing/2014/main" id="{A0E3EF20-CE0A-B655-73A5-73C4432E2BCE}"/>
              </a:ext>
            </a:extLst>
          </p:cNvPr>
          <p:cNvGrpSpPr/>
          <p:nvPr/>
        </p:nvGrpSpPr>
        <p:grpSpPr>
          <a:xfrm>
            <a:off x="731925" y="1535922"/>
            <a:ext cx="3984454" cy="3027757"/>
            <a:chOff x="852865" y="1682870"/>
            <a:chExt cx="3418255" cy="2615450"/>
          </a:xfrm>
        </p:grpSpPr>
        <p:grpSp>
          <p:nvGrpSpPr>
            <p:cNvPr id="279" name="Google Shape;279;p37"/>
            <p:cNvGrpSpPr/>
            <p:nvPr/>
          </p:nvGrpSpPr>
          <p:grpSpPr>
            <a:xfrm>
              <a:off x="852865" y="1682870"/>
              <a:ext cx="3418255" cy="2615450"/>
              <a:chOff x="852866" y="1682902"/>
              <a:chExt cx="3586837" cy="2744438"/>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pic>
          <p:nvPicPr>
            <p:cNvPr id="3" name="Immagine 2" descr="Immagine che contiene testo&#10;&#10;Descrizione generata automaticamente">
              <a:extLst>
                <a:ext uri="{FF2B5EF4-FFF2-40B4-BE49-F238E27FC236}">
                  <a16:creationId xmlns:a16="http://schemas.microsoft.com/office/drawing/2014/main" id="{C5F865D3-2296-0C60-7B34-AA3976048153}"/>
                </a:ext>
              </a:extLst>
            </p:cNvPr>
            <p:cNvPicPr>
              <a:picLocks noChangeAspect="1"/>
            </p:cNvPicPr>
            <p:nvPr/>
          </p:nvPicPr>
          <p:blipFill>
            <a:blip r:embed="rId3"/>
            <a:stretch>
              <a:fillRect/>
            </a:stretch>
          </p:blipFill>
          <p:spPr>
            <a:xfrm>
              <a:off x="1042122" y="1794015"/>
              <a:ext cx="3074494" cy="1953666"/>
            </a:xfrm>
            <a:prstGeom prst="rect">
              <a:avLst/>
            </a:prstGeom>
            <a:ln w="28575">
              <a:solidFill>
                <a:schemeClr val="tx1"/>
              </a:solidFill>
            </a:ln>
          </p:spPr>
        </p:pic>
      </p:gr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508435" y="1962517"/>
            <a:ext cx="3205665" cy="2482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Lo Smart </a:t>
            </a:r>
            <a:r>
              <a:rPr lang="it-IT" dirty="0" err="1"/>
              <a:t>Contract</a:t>
            </a:r>
            <a:r>
              <a:rPr lang="it-IT" dirty="0"/>
              <a:t> è stato tradotto in una classe Java tramite:</a:t>
            </a:r>
          </a:p>
          <a:p>
            <a:pPr marL="457200" lvl="0" indent="-317500" algn="l" rtl="0">
              <a:spcBef>
                <a:spcPts val="1600"/>
              </a:spcBef>
              <a:spcAft>
                <a:spcPts val="0"/>
              </a:spcAft>
              <a:buSzPts val="1400"/>
              <a:buChar char="●"/>
            </a:pPr>
            <a:r>
              <a:rPr lang="en" dirty="0"/>
              <a:t>il compilatore </a:t>
            </a: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solcjs</a:t>
            </a:r>
            <a:r>
              <a:rPr lang="en" dirty="0"/>
              <a:t>, </a:t>
            </a:r>
            <a:r>
              <a:rPr lang="it-IT" dirty="0"/>
              <a:t>per la generazione dei file </a:t>
            </a:r>
            <a:r>
              <a:rPr lang="it-IT" dirty="0" err="1">
                <a:latin typeface="Courier New" panose="02070309020205020404" pitchFamily="49" charset="0"/>
                <a:cs typeface="Courier New" panose="02070309020205020404" pitchFamily="49" charset="0"/>
              </a:rPr>
              <a:t>KryptoNFT.abi</a:t>
            </a:r>
            <a:r>
              <a:rPr lang="it-IT" dirty="0">
                <a:latin typeface="Courier New" panose="02070309020205020404" pitchFamily="49" charset="0"/>
                <a:cs typeface="Courier New" panose="02070309020205020404" pitchFamily="49" charset="0"/>
              </a:rPr>
              <a:t> </a:t>
            </a:r>
            <a:r>
              <a:rPr lang="it-IT" dirty="0"/>
              <a:t>e </a:t>
            </a:r>
            <a:r>
              <a:rPr lang="it-IT" dirty="0" err="1">
                <a:latin typeface="Courier New" panose="02070309020205020404" pitchFamily="49" charset="0"/>
                <a:cs typeface="Courier New" panose="02070309020205020404" pitchFamily="49" charset="0"/>
              </a:rPr>
              <a:t>KryptoNFT.bin</a:t>
            </a:r>
            <a:r>
              <a:rPr lang="it-IT" dirty="0"/>
              <a:t>; </a:t>
            </a:r>
          </a:p>
          <a:p>
            <a:pPr marL="139700" lvl="0" indent="0" algn="l" rtl="0">
              <a:spcBef>
                <a:spcPts val="1600"/>
              </a:spcBef>
              <a:spcAft>
                <a:spcPts val="0"/>
              </a:spcAft>
              <a:buSzPts val="1400"/>
              <a:buNone/>
            </a:pPr>
            <a:endParaRPr lang="it-IT" dirty="0"/>
          </a:p>
          <a:p>
            <a:pPr marL="457200" lvl="0" indent="-317500" algn="l" rtl="0">
              <a:spcBef>
                <a:spcPts val="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Web3j</a:t>
            </a:r>
            <a:r>
              <a:rPr lang="it-IT" dirty="0"/>
              <a:t>, per la creazione della classe </a:t>
            </a:r>
            <a:r>
              <a:rPr lang="it-IT" dirty="0">
                <a:latin typeface="Courier New" panose="02070309020205020404" pitchFamily="49" charset="0"/>
                <a:cs typeface="Courier New" panose="02070309020205020404" pitchFamily="49" charset="0"/>
              </a:rPr>
              <a:t>KryptoNFT.java</a:t>
            </a:r>
            <a:endParaRPr lang="it-IT" dirty="0"/>
          </a:p>
        </p:txBody>
      </p:sp>
      <p:sp>
        <p:nvSpPr>
          <p:cNvPr id="288" name="Google Shape;288;p37"/>
          <p:cNvSpPr txBox="1">
            <a:spLocks noGrp="1"/>
          </p:cNvSpPr>
          <p:nvPr>
            <p:ph type="title"/>
          </p:nvPr>
        </p:nvSpPr>
        <p:spPr>
          <a:xfrm>
            <a:off x="731925" y="5538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TRADUZIONE SMART CONTRACT</a:t>
            </a:r>
            <a:endParaRPr dirty="0"/>
          </a:p>
        </p:txBody>
      </p:sp>
      <p:grpSp>
        <p:nvGrpSpPr>
          <p:cNvPr id="279" name="Google Shape;279;p37"/>
          <p:cNvGrpSpPr/>
          <p:nvPr/>
        </p:nvGrpSpPr>
        <p:grpSpPr>
          <a:xfrm>
            <a:off x="731925" y="1535922"/>
            <a:ext cx="3984454" cy="3027757"/>
            <a:chOff x="852866" y="1682902"/>
            <a:chExt cx="3586837" cy="2744438"/>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pic>
        <p:nvPicPr>
          <p:cNvPr id="4" name="Immagine 3">
            <a:extLst>
              <a:ext uri="{FF2B5EF4-FFF2-40B4-BE49-F238E27FC236}">
                <a16:creationId xmlns:a16="http://schemas.microsoft.com/office/drawing/2014/main" id="{EEAC0BDE-79F7-09D4-E5D3-85A250B4C368}"/>
              </a:ext>
            </a:extLst>
          </p:cNvPr>
          <p:cNvPicPr>
            <a:picLocks noChangeAspect="1"/>
          </p:cNvPicPr>
          <p:nvPr/>
        </p:nvPicPr>
        <p:blipFill rotWithShape="1">
          <a:blip r:embed="rId3"/>
          <a:srcRect l="1468" t="6579" r="2587"/>
          <a:stretch/>
        </p:blipFill>
        <p:spPr>
          <a:xfrm>
            <a:off x="952530" y="1819819"/>
            <a:ext cx="3583753" cy="418962"/>
          </a:xfrm>
          <a:prstGeom prst="rect">
            <a:avLst/>
          </a:prstGeom>
          <a:ln w="28575">
            <a:solidFill>
              <a:schemeClr val="tx1"/>
            </a:solidFill>
          </a:ln>
        </p:spPr>
      </p:pic>
      <p:pic>
        <p:nvPicPr>
          <p:cNvPr id="6" name="Immagine 5">
            <a:extLst>
              <a:ext uri="{FF2B5EF4-FFF2-40B4-BE49-F238E27FC236}">
                <a16:creationId xmlns:a16="http://schemas.microsoft.com/office/drawing/2014/main" id="{6C4F4791-5788-C05A-4334-81144923FB9F}"/>
              </a:ext>
            </a:extLst>
          </p:cNvPr>
          <p:cNvPicPr>
            <a:picLocks noChangeAspect="1"/>
          </p:cNvPicPr>
          <p:nvPr/>
        </p:nvPicPr>
        <p:blipFill rotWithShape="1">
          <a:blip r:embed="rId4"/>
          <a:srcRect l="1568" r="1212"/>
          <a:stretch/>
        </p:blipFill>
        <p:spPr>
          <a:xfrm>
            <a:off x="952529" y="3361682"/>
            <a:ext cx="3583753" cy="413459"/>
          </a:xfrm>
          <a:prstGeom prst="rect">
            <a:avLst/>
          </a:prstGeom>
          <a:ln w="28575">
            <a:solidFill>
              <a:schemeClr val="tx1"/>
            </a:solidFill>
          </a:ln>
        </p:spPr>
      </p:pic>
    </p:spTree>
    <p:extLst>
      <p:ext uri="{BB962C8B-B14F-4D97-AF65-F5344CB8AC3E}">
        <p14:creationId xmlns:p14="http://schemas.microsoft.com/office/powerpoint/2010/main" val="228332497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508435" y="1962518"/>
            <a:ext cx="3298681" cy="19462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Nuova rete configurata sul </a:t>
            </a:r>
            <a:r>
              <a:rPr lang="it-IT" dirty="0" err="1"/>
              <a:t>wallet</a:t>
            </a:r>
            <a:r>
              <a:rPr lang="it-IT" dirty="0"/>
              <a:t> </a:t>
            </a:r>
            <a:r>
              <a:rPr lang="it-IT" dirty="0" err="1"/>
              <a:t>MetaMask</a:t>
            </a:r>
            <a:r>
              <a:rPr lang="it-IT" dirty="0"/>
              <a:t>:</a:t>
            </a:r>
          </a:p>
          <a:p>
            <a:pPr marL="457200" lvl="0" indent="-317500" algn="l" rtl="0">
              <a:spcBef>
                <a:spcPts val="160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Nome rete</a:t>
            </a:r>
            <a:r>
              <a:rPr lang="en" dirty="0"/>
              <a:t>: Ganache</a:t>
            </a:r>
            <a:endParaRPr lang="it-IT" dirty="0"/>
          </a:p>
          <a:p>
            <a:pPr marL="457200" lvl="0" indent="-317500" algn="l" rtl="0">
              <a:lnSpc>
                <a:spcPct val="150000"/>
              </a:lnSpc>
              <a:spcBef>
                <a:spcPts val="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URL RPC</a:t>
            </a:r>
            <a:r>
              <a:rPr lang="it-IT" dirty="0"/>
              <a:t>: HTTP://127.0.0.1:7545</a:t>
            </a:r>
          </a:p>
          <a:p>
            <a:pPr marL="457200" lvl="0" indent="-317500" algn="l" rtl="0">
              <a:lnSpc>
                <a:spcPct val="150000"/>
              </a:lnSpc>
              <a:spcBef>
                <a:spcPts val="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Chain ID</a:t>
            </a:r>
            <a:r>
              <a:rPr lang="it-IT" dirty="0"/>
              <a:t>: 1337</a:t>
            </a:r>
          </a:p>
          <a:p>
            <a:pPr marL="457200" lvl="0" indent="-317500" algn="l" rtl="0">
              <a:lnSpc>
                <a:spcPct val="150000"/>
              </a:lnSpc>
              <a:spcBef>
                <a:spcPts val="0"/>
              </a:spcBef>
              <a:spcAft>
                <a:spcPts val="0"/>
              </a:spcAft>
              <a:buSzPts val="1400"/>
              <a:buChar char="●"/>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Currency</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Symbol</a:t>
            </a:r>
            <a:r>
              <a:rPr lang="it-IT" dirty="0"/>
              <a:t>: ETH</a:t>
            </a:r>
          </a:p>
        </p:txBody>
      </p:sp>
      <p:sp>
        <p:nvSpPr>
          <p:cNvPr id="288" name="Google Shape;288;p37"/>
          <p:cNvSpPr txBox="1">
            <a:spLocks noGrp="1"/>
          </p:cNvSpPr>
          <p:nvPr>
            <p:ph type="title"/>
          </p:nvPr>
        </p:nvSpPr>
        <p:spPr>
          <a:xfrm>
            <a:off x="731925" y="5538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CONFIGURAZIONE DI UNA NUOVA RETE</a:t>
            </a:r>
            <a:endParaRPr dirty="0"/>
          </a:p>
        </p:txBody>
      </p:sp>
      <p:grpSp>
        <p:nvGrpSpPr>
          <p:cNvPr id="279" name="Google Shape;279;p37"/>
          <p:cNvGrpSpPr/>
          <p:nvPr/>
        </p:nvGrpSpPr>
        <p:grpSpPr>
          <a:xfrm>
            <a:off x="731925" y="1535922"/>
            <a:ext cx="3984454" cy="3027757"/>
            <a:chOff x="852866" y="1682902"/>
            <a:chExt cx="3586837" cy="2744438"/>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pic>
        <p:nvPicPr>
          <p:cNvPr id="4" name="Immagine 3" descr="Immagine che contiene testo&#10;&#10;Descrizione generata automaticamente">
            <a:extLst>
              <a:ext uri="{FF2B5EF4-FFF2-40B4-BE49-F238E27FC236}">
                <a16:creationId xmlns:a16="http://schemas.microsoft.com/office/drawing/2014/main" id="{2FE32D38-468E-8A0A-C2AA-5CDF6A2CA256}"/>
              </a:ext>
            </a:extLst>
          </p:cNvPr>
          <p:cNvPicPr>
            <a:picLocks noChangeAspect="1"/>
          </p:cNvPicPr>
          <p:nvPr/>
        </p:nvPicPr>
        <p:blipFill>
          <a:blip r:embed="rId3"/>
          <a:stretch>
            <a:fillRect/>
          </a:stretch>
        </p:blipFill>
        <p:spPr>
          <a:xfrm>
            <a:off x="1292376" y="1662769"/>
            <a:ext cx="2904059" cy="2246033"/>
          </a:xfrm>
          <a:prstGeom prst="rect">
            <a:avLst/>
          </a:prstGeom>
          <a:ln w="28575">
            <a:solidFill>
              <a:schemeClr val="tx1"/>
            </a:solidFill>
          </a:ln>
        </p:spPr>
      </p:pic>
    </p:spTree>
    <p:extLst>
      <p:ext uri="{BB962C8B-B14F-4D97-AF65-F5344CB8AC3E}">
        <p14:creationId xmlns:p14="http://schemas.microsoft.com/office/powerpoint/2010/main" val="237885693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268578" y="2144444"/>
            <a:ext cx="660684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SOLUZIONI SICURE</a:t>
            </a:r>
            <a:br>
              <a:rPr lang="it-IT" dirty="0"/>
            </a:br>
            <a:r>
              <a:rPr lang="it-IT" sz="4800" dirty="0">
                <a:solidFill>
                  <a:schemeClr val="accent2"/>
                </a:solidFill>
              </a:rPr>
              <a:t>SICUREZZA ADOTTATA</a:t>
            </a:r>
            <a:endParaRPr lang="it-IT"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A4FE979A-ABB2-723E-65C1-58F023AC664A}"/>
              </a:ext>
            </a:extLst>
          </p:cNvPr>
          <p:cNvPicPr>
            <a:picLocks noChangeAspect="1"/>
          </p:cNvPicPr>
          <p:nvPr/>
        </p:nvPicPr>
        <p:blipFill>
          <a:blip r:embed="rId3"/>
          <a:stretch>
            <a:fillRect/>
          </a:stretch>
        </p:blipFill>
        <p:spPr>
          <a:xfrm>
            <a:off x="3959288" y="803560"/>
            <a:ext cx="1225419" cy="1172350"/>
          </a:xfrm>
          <a:prstGeom prst="rect">
            <a:avLst/>
          </a:prstGeom>
        </p:spPr>
      </p:pic>
    </p:spTree>
    <p:extLst>
      <p:ext uri="{BB962C8B-B14F-4D97-AF65-F5344CB8AC3E}">
        <p14:creationId xmlns:p14="http://schemas.microsoft.com/office/powerpoint/2010/main" val="281360753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2" name="Elemento grafico 1">
            <a:extLst>
              <a:ext uri="{FF2B5EF4-FFF2-40B4-BE49-F238E27FC236}">
                <a16:creationId xmlns:a16="http://schemas.microsoft.com/office/drawing/2014/main" id="{938D643E-653D-D4E0-6CF2-82AF79C7DD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8118" y="779826"/>
            <a:ext cx="2467806" cy="3829624"/>
          </a:xfrm>
          <a:prstGeom prst="rect">
            <a:avLst/>
          </a:prstGeom>
          <a:effectLst>
            <a:outerShdw blurRad="63500" sx="102000" sy="102000" algn="ctr" rotWithShape="0">
              <a:prstClr val="black">
                <a:alpha val="40000"/>
              </a:prstClr>
            </a:outerShdw>
          </a:effectLst>
        </p:spPr>
      </p:pic>
      <p:pic>
        <p:nvPicPr>
          <p:cNvPr id="185" name="Google Shape;185;p31"/>
          <p:cNvPicPr preferRelativeResize="0"/>
          <p:nvPr/>
        </p:nvPicPr>
        <p:blipFill rotWithShape="1">
          <a:blip r:embed="rId5">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344706"/>
            <a:ext cx="3027600" cy="10312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OVERFLOW / UNDERFLOW</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37598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Gli </a:t>
            </a:r>
            <a:r>
              <a:rPr lang="it-IT" dirty="0">
                <a:solidFill>
                  <a:schemeClr val="accent2"/>
                </a:solidFill>
              </a:rPr>
              <a:t>attacchi di Overflow </a:t>
            </a:r>
            <a:r>
              <a:rPr lang="it-IT" dirty="0"/>
              <a:t>e </a:t>
            </a:r>
            <a:r>
              <a:rPr lang="it-IT" dirty="0" err="1">
                <a:solidFill>
                  <a:schemeClr val="accent2"/>
                </a:solidFill>
              </a:rPr>
              <a:t>Underflow</a:t>
            </a:r>
            <a:r>
              <a:rPr lang="it-IT" dirty="0"/>
              <a:t> sono respinti mediante l’utilizzo della versione 0.8.17 del compilatore di </a:t>
            </a:r>
            <a:r>
              <a:rPr lang="it-IT" dirty="0" err="1"/>
              <a:t>Solidity</a:t>
            </a:r>
            <a:endParaRPr lang="it-IT" dirty="0"/>
          </a:p>
        </p:txBody>
      </p:sp>
    </p:spTree>
    <p:extLst>
      <p:ext uri="{BB962C8B-B14F-4D97-AF65-F5344CB8AC3E}">
        <p14:creationId xmlns:p14="http://schemas.microsoft.com/office/powerpoint/2010/main" val="390704292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792941"/>
            <a:ext cx="3027600" cy="5830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TIMESTAMP</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37598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Il </a:t>
            </a:r>
            <a:r>
              <a:rPr lang="it-IT" dirty="0" err="1">
                <a:solidFill>
                  <a:schemeClr val="accent2"/>
                </a:solidFill>
              </a:rPr>
              <a:t>timestamp</a:t>
            </a:r>
            <a:r>
              <a:rPr lang="it-IT" dirty="0"/>
              <a:t> utilizzato non è pericoloso dato che le operazioni effettuate su di esso riguardano giorni e non secondi</a:t>
            </a:r>
          </a:p>
        </p:txBody>
      </p:sp>
      <p:pic>
        <p:nvPicPr>
          <p:cNvPr id="3" name="Immagine 2">
            <a:extLst>
              <a:ext uri="{FF2B5EF4-FFF2-40B4-BE49-F238E27FC236}">
                <a16:creationId xmlns:a16="http://schemas.microsoft.com/office/drawing/2014/main" id="{04E67726-CB0A-8A01-5C9E-7E828AB47ED1}"/>
              </a:ext>
            </a:extLst>
          </p:cNvPr>
          <p:cNvPicPr>
            <a:picLocks noChangeAspect="1"/>
          </p:cNvPicPr>
          <p:nvPr/>
        </p:nvPicPr>
        <p:blipFill>
          <a:blip r:embed="rId4"/>
          <a:stretch>
            <a:fillRect/>
          </a:stretch>
        </p:blipFill>
        <p:spPr>
          <a:xfrm>
            <a:off x="4282577" y="1334675"/>
            <a:ext cx="3027600" cy="3027600"/>
          </a:xfrm>
          <a:prstGeom prst="rect">
            <a:avLst/>
          </a:prstGeom>
        </p:spPr>
      </p:pic>
    </p:spTree>
    <p:extLst>
      <p:ext uri="{BB962C8B-B14F-4D97-AF65-F5344CB8AC3E}">
        <p14:creationId xmlns:p14="http://schemas.microsoft.com/office/powerpoint/2010/main" val="215831531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792941"/>
            <a:ext cx="3027600" cy="5830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ATTACCO DEL RIENTRO</a:t>
            </a:r>
            <a:endParaRPr sz="2800" dirty="0"/>
          </a:p>
        </p:txBody>
      </p:sp>
      <p:sp>
        <p:nvSpPr>
          <p:cNvPr id="183" name="Google Shape;183;p31"/>
          <p:cNvSpPr txBox="1">
            <a:spLocks noGrp="1"/>
          </p:cNvSpPr>
          <p:nvPr>
            <p:ph type="subTitle" idx="1"/>
          </p:nvPr>
        </p:nvSpPr>
        <p:spPr>
          <a:xfrm>
            <a:off x="747975" y="2375980"/>
            <a:ext cx="3414450"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Aggiorniamo lo stato prima di effettuare l’invio di denaro quando viene creato o venduto un NFT ed è usato il modificatore </a:t>
            </a:r>
            <a:r>
              <a:rPr lang="it-IT" dirty="0" err="1">
                <a:latin typeface="Courier New" panose="02070309020205020404" pitchFamily="49" charset="0"/>
                <a:cs typeface="Courier New" panose="02070309020205020404" pitchFamily="49" charset="0"/>
              </a:rPr>
              <a:t>nonReentrant</a:t>
            </a:r>
            <a:r>
              <a:rPr lang="it-IT" dirty="0">
                <a:latin typeface="Courier New" panose="02070309020205020404" pitchFamily="49" charset="0"/>
                <a:cs typeface="Courier New" panose="02070309020205020404" pitchFamily="49" charset="0"/>
              </a:rPr>
              <a:t>() </a:t>
            </a:r>
            <a:r>
              <a:rPr lang="it-IT" dirty="0"/>
              <a:t>di </a:t>
            </a:r>
            <a:r>
              <a:rPr lang="it-IT" dirty="0" err="1"/>
              <a:t>OpenZeppelin</a:t>
            </a:r>
            <a:r>
              <a:rPr lang="it-IT" dirty="0"/>
              <a:t> che impedisce a un contratto di chiamare se stesso</a:t>
            </a:r>
          </a:p>
          <a:p>
            <a:pPr marL="0" lvl="0" indent="0" algn="l" rtl="0">
              <a:lnSpc>
                <a:spcPct val="115000"/>
              </a:lnSpc>
              <a:spcBef>
                <a:spcPts val="0"/>
              </a:spcBef>
              <a:spcAft>
                <a:spcPts val="0"/>
              </a:spcAft>
              <a:buNone/>
            </a:pPr>
            <a:endParaRPr lang="it-IT" dirty="0"/>
          </a:p>
        </p:txBody>
      </p:sp>
      <p:pic>
        <p:nvPicPr>
          <p:cNvPr id="3" name="Immagine 2" descr="Immagine che contiene testo&#10;&#10;Descrizione generata automaticamente">
            <a:extLst>
              <a:ext uri="{FF2B5EF4-FFF2-40B4-BE49-F238E27FC236}">
                <a16:creationId xmlns:a16="http://schemas.microsoft.com/office/drawing/2014/main" id="{C56CE771-956A-CD7A-6257-5E9172BCB8F1}"/>
              </a:ext>
            </a:extLst>
          </p:cNvPr>
          <p:cNvPicPr>
            <a:picLocks noChangeAspect="1"/>
          </p:cNvPicPr>
          <p:nvPr/>
        </p:nvPicPr>
        <p:blipFill>
          <a:blip r:embed="rId4"/>
          <a:stretch>
            <a:fillRect/>
          </a:stretch>
        </p:blipFill>
        <p:spPr>
          <a:xfrm>
            <a:off x="4572000" y="1174202"/>
            <a:ext cx="3295650" cy="3295650"/>
          </a:xfrm>
          <a:prstGeom prst="rect">
            <a:avLst/>
          </a:prstGeom>
        </p:spPr>
      </p:pic>
    </p:spTree>
    <p:extLst>
      <p:ext uri="{BB962C8B-B14F-4D97-AF65-F5344CB8AC3E}">
        <p14:creationId xmlns:p14="http://schemas.microsoft.com/office/powerpoint/2010/main" val="6535643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775160" y="2182050"/>
            <a:ext cx="5593675"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INTRODUZIONE</a:t>
            </a:r>
            <a:br>
              <a:rPr lang="en" dirty="0"/>
            </a:br>
            <a:r>
              <a:rPr lang="en" sz="4000" dirty="0">
                <a:solidFill>
                  <a:schemeClr val="accent2"/>
                </a:solidFill>
              </a:rPr>
              <a:t>LA RIVOLUZIONE DEL WEB3</a:t>
            </a:r>
            <a:endParaRPr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12" name="Immagine 11">
            <a:extLst>
              <a:ext uri="{FF2B5EF4-FFF2-40B4-BE49-F238E27FC236}">
                <a16:creationId xmlns:a16="http://schemas.microsoft.com/office/drawing/2014/main" id="{420E5C01-1BB9-ECD0-1358-14159801C8BF}"/>
              </a:ext>
            </a:extLst>
          </p:cNvPr>
          <p:cNvPicPr>
            <a:picLocks noChangeAspect="1"/>
          </p:cNvPicPr>
          <p:nvPr/>
        </p:nvPicPr>
        <p:blipFill>
          <a:blip r:embed="rId3"/>
          <a:stretch>
            <a:fillRect/>
          </a:stretch>
        </p:blipFill>
        <p:spPr>
          <a:xfrm>
            <a:off x="3959287" y="812959"/>
            <a:ext cx="1225419" cy="1215374"/>
          </a:xfrm>
          <a:prstGeom prst="rect">
            <a:avLst/>
          </a:prstGeom>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3"/>
          <p:cNvSpPr txBox="1">
            <a:spLocks noGrp="1"/>
          </p:cNvSpPr>
          <p:nvPr>
            <p:ph type="title"/>
          </p:nvPr>
        </p:nvSpPr>
        <p:spPr>
          <a:xfrm>
            <a:off x="731925" y="698232"/>
            <a:ext cx="7445424"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a:t>
            </a:r>
            <a:endParaRPr dirty="0"/>
          </a:p>
        </p:txBody>
      </p:sp>
      <p:pic>
        <p:nvPicPr>
          <p:cNvPr id="8" name="Kryptoauth">
            <a:hlinkClick r:id="" action="ppaction://media"/>
            <a:extLst>
              <a:ext uri="{FF2B5EF4-FFF2-40B4-BE49-F238E27FC236}">
                <a16:creationId xmlns:a16="http://schemas.microsoft.com/office/drawing/2014/main" id="{559AEFCA-4C82-BE60-4C49-C9F87F9E4D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88528"/>
            <a:ext cx="9144000" cy="2571750"/>
          </a:xfrm>
          <a:prstGeom prst="rect">
            <a:avLst/>
          </a:prstGeom>
        </p:spPr>
      </p:pic>
    </p:spTree>
    <p:extLst>
      <p:ext uri="{BB962C8B-B14F-4D97-AF65-F5344CB8AC3E}">
        <p14:creationId xmlns:p14="http://schemas.microsoft.com/office/powerpoint/2010/main" val="6068969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6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idx="2"/>
          </p:nvPr>
        </p:nvSpPr>
        <p:spPr>
          <a:xfrm>
            <a:off x="1898172" y="937416"/>
            <a:ext cx="5068685" cy="2371683"/>
          </a:xfrm>
          <a:prstGeom prst="rect">
            <a:avLst/>
          </a:prstGeom>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5400" u="none" dirty="0"/>
              <a:t>GRAZIE </a:t>
            </a:r>
            <a:br>
              <a:rPr lang="en" sz="5400" u="none" dirty="0"/>
            </a:br>
            <a:r>
              <a:rPr lang="en" sz="5400" u="none" dirty="0"/>
              <a:t>PER L’ATTENZIONE</a:t>
            </a:r>
            <a:endParaRPr sz="5400" u="none" dirty="0"/>
          </a:p>
        </p:txBody>
      </p:sp>
      <p:pic>
        <p:nvPicPr>
          <p:cNvPr id="13" name="Elemento grafico 12">
            <a:extLst>
              <a:ext uri="{FF2B5EF4-FFF2-40B4-BE49-F238E27FC236}">
                <a16:creationId xmlns:a16="http://schemas.microsoft.com/office/drawing/2014/main" id="{09F38A03-5875-0400-25CA-C0C9631F6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8035" y="2812563"/>
            <a:ext cx="2787042" cy="2787042"/>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t="9" b="19"/>
          <a:stretch/>
        </p:blipFill>
        <p:spPr>
          <a:xfrm rot="8100052">
            <a:off x="3796547" y="1378613"/>
            <a:ext cx="1668029" cy="1815379"/>
          </a:xfrm>
          <a:prstGeom prst="rect">
            <a:avLst/>
          </a:prstGeom>
          <a:noFill/>
          <a:ln>
            <a:noFill/>
          </a:ln>
        </p:spPr>
      </p:pic>
      <p:pic>
        <p:nvPicPr>
          <p:cNvPr id="2" name="Immagine 1" descr="Immagine che contiene cupola&#10;&#10;Descrizione generata automaticamente">
            <a:extLst>
              <a:ext uri="{FF2B5EF4-FFF2-40B4-BE49-F238E27FC236}">
                <a16:creationId xmlns:a16="http://schemas.microsoft.com/office/drawing/2014/main" id="{298076C1-EB75-EB97-E066-6136CC6BB731}"/>
              </a:ext>
            </a:extLst>
          </p:cNvPr>
          <p:cNvPicPr>
            <a:picLocks noChangeAspect="1"/>
          </p:cNvPicPr>
          <p:nvPr/>
        </p:nvPicPr>
        <p:blipFill>
          <a:blip r:embed="rId4"/>
          <a:stretch>
            <a:fillRect/>
          </a:stretch>
        </p:blipFill>
        <p:spPr>
          <a:xfrm>
            <a:off x="4163667" y="1881243"/>
            <a:ext cx="805021" cy="805021"/>
          </a:xfrm>
          <a:prstGeom prst="rect">
            <a:avLst/>
          </a:prstGeom>
        </p:spPr>
      </p:pic>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a:effectLst>
            <a:outerShdw blurRad="50800" dist="50800" dir="5400000" algn="ctr" rotWithShape="0">
              <a:srgbClr val="000000">
                <a:alpha val="0"/>
              </a:srgbClr>
            </a:outerShdw>
          </a:effectLst>
        </p:spPr>
      </p:pic>
      <p:pic>
        <p:nvPicPr>
          <p:cNvPr id="11" name="Immagine 10" descr="Immagine che contiene oggetto da esterni, catena&#10;&#10;Descrizione generata automaticamente">
            <a:extLst>
              <a:ext uri="{FF2B5EF4-FFF2-40B4-BE49-F238E27FC236}">
                <a16:creationId xmlns:a16="http://schemas.microsoft.com/office/drawing/2014/main" id="{9366B340-C52C-79FD-BD07-7678F1EDE116}"/>
              </a:ext>
            </a:extLst>
          </p:cNvPr>
          <p:cNvPicPr>
            <a:picLocks noChangeAspect="1"/>
          </p:cNvPicPr>
          <p:nvPr/>
        </p:nvPicPr>
        <p:blipFill>
          <a:blip r:embed="rId5"/>
          <a:stretch>
            <a:fillRect/>
          </a:stretch>
        </p:blipFill>
        <p:spPr>
          <a:xfrm>
            <a:off x="7056676" y="1872429"/>
            <a:ext cx="832344" cy="826737"/>
          </a:xfrm>
          <a:prstGeom prst="rect">
            <a:avLst/>
          </a:prstGeom>
        </p:spPr>
      </p:pic>
      <p:pic>
        <p:nvPicPr>
          <p:cNvPr id="219" name="Google Shape;219;p33"/>
          <p:cNvPicPr preferRelativeResize="0"/>
          <p:nvPr/>
        </p:nvPicPr>
        <p:blipFill rotWithShape="1">
          <a:blip r:embed="rId6">
            <a:alphaModFix/>
          </a:blip>
          <a:srcRect/>
          <a:stretch/>
        </p:blipFill>
        <p:spPr>
          <a:xfrm rot="55">
            <a:off x="829674" y="1378614"/>
            <a:ext cx="1668025" cy="1815378"/>
          </a:xfrm>
          <a:prstGeom prst="rect">
            <a:avLst/>
          </a:prstGeom>
          <a:noFill/>
          <a:ln>
            <a:noFill/>
          </a:ln>
        </p:spPr>
      </p:pic>
      <p:pic>
        <p:nvPicPr>
          <p:cNvPr id="3" name="Elemento grafico 2">
            <a:extLst>
              <a:ext uri="{FF2B5EF4-FFF2-40B4-BE49-F238E27FC236}">
                <a16:creationId xmlns:a16="http://schemas.microsoft.com/office/drawing/2014/main" id="{9C82735B-70C5-9AAF-89BD-8A7051B5FE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4855" y="1928032"/>
            <a:ext cx="716184" cy="716184"/>
          </a:xfrm>
          <a:prstGeom prst="rect">
            <a:avLst/>
          </a:prstGeom>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IL WEB 3</a:t>
            </a:r>
            <a:endParaRPr dirty="0"/>
          </a:p>
        </p:txBody>
      </p:sp>
      <p:sp>
        <p:nvSpPr>
          <p:cNvPr id="213" name="Google Shape;213;p33"/>
          <p:cNvSpPr txBox="1">
            <a:spLocks noGrp="1"/>
          </p:cNvSpPr>
          <p:nvPr>
            <p:ph type="ctrTitle"/>
          </p:nvPr>
        </p:nvSpPr>
        <p:spPr>
          <a:xfrm>
            <a:off x="597637" y="3246650"/>
            <a:ext cx="2147025"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BLOCKCHAIN</a:t>
            </a:r>
            <a:endParaRPr dirty="0"/>
          </a:p>
        </p:txBody>
      </p:sp>
      <p:sp>
        <p:nvSpPr>
          <p:cNvPr id="214" name="Google Shape;214;p33"/>
          <p:cNvSpPr txBox="1">
            <a:spLocks noGrp="1"/>
          </p:cNvSpPr>
          <p:nvPr>
            <p:ph type="subTitle" idx="1"/>
          </p:nvPr>
        </p:nvSpPr>
        <p:spPr>
          <a:xfrm>
            <a:off x="513303" y="3618226"/>
            <a:ext cx="2315691" cy="11252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t>Sistema decentralizzato che permette la condivisione trasparente di informazioni all’interno di una rete aziendale</a:t>
            </a:r>
            <a:endParaRPr sz="1300" dirty="0"/>
          </a:p>
        </p:txBody>
      </p:sp>
      <p:sp>
        <p:nvSpPr>
          <p:cNvPr id="215" name="Google Shape;215;p33"/>
          <p:cNvSpPr txBox="1">
            <a:spLocks noGrp="1"/>
          </p:cNvSpPr>
          <p:nvPr>
            <p:ph type="ctrTitle" idx="2"/>
          </p:nvPr>
        </p:nvSpPr>
        <p:spPr>
          <a:xfrm>
            <a:off x="3705533" y="3242575"/>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SERVER</a:t>
            </a:r>
            <a:endParaRPr dirty="0"/>
          </a:p>
        </p:txBody>
      </p:sp>
      <p:sp>
        <p:nvSpPr>
          <p:cNvPr id="216" name="Google Shape;216;p33"/>
          <p:cNvSpPr txBox="1">
            <a:spLocks noGrp="1"/>
          </p:cNvSpPr>
          <p:nvPr>
            <p:ph type="subTitle" idx="3"/>
          </p:nvPr>
        </p:nvSpPr>
        <p:spPr>
          <a:xfrm>
            <a:off x="3443775" y="3618227"/>
            <a:ext cx="2463140" cy="11252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300" dirty="0"/>
              <a:t>Le a</a:t>
            </a:r>
            <a:r>
              <a:rPr lang="it-IT" sz="1300" dirty="0">
                <a:solidFill>
                  <a:schemeClr val="dk1"/>
                </a:solidFill>
              </a:rPr>
              <a:t>pplicazioni odierne sono in esecuzione su server centralizzati che hanno il compito di gestire e conservare dati sensibili</a:t>
            </a:r>
            <a:endParaRPr dirty="0">
              <a:solidFill>
                <a:schemeClr val="dk1"/>
              </a:solidFill>
            </a:endParaRPr>
          </a:p>
        </p:txBody>
      </p:sp>
      <p:sp>
        <p:nvSpPr>
          <p:cNvPr id="217" name="Google Shape;217;p33"/>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NODI DELLA RETE</a:t>
            </a:r>
            <a:endParaRPr dirty="0"/>
          </a:p>
        </p:txBody>
      </p:sp>
      <p:sp>
        <p:nvSpPr>
          <p:cNvPr id="218" name="Google Shape;218;p33"/>
          <p:cNvSpPr txBox="1">
            <a:spLocks noGrp="1"/>
          </p:cNvSpPr>
          <p:nvPr>
            <p:ph type="subTitle" idx="5"/>
          </p:nvPr>
        </p:nvSpPr>
        <p:spPr>
          <a:xfrm>
            <a:off x="6521700" y="3618226"/>
            <a:ext cx="2024663" cy="11252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300" dirty="0"/>
              <a:t>Vari elaboratori in grado di comunicare con gli altri dispositivi che fanno parte della rete</a:t>
            </a:r>
            <a:endParaRPr sz="1300"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26" name="Gruppo 25">
            <a:extLst>
              <a:ext uri="{FF2B5EF4-FFF2-40B4-BE49-F238E27FC236}">
                <a16:creationId xmlns:a16="http://schemas.microsoft.com/office/drawing/2014/main" id="{B906B0C3-7960-D32C-73E8-DEAE8CCB7C15}"/>
              </a:ext>
            </a:extLst>
          </p:cNvPr>
          <p:cNvGrpSpPr/>
          <p:nvPr/>
        </p:nvGrpSpPr>
        <p:grpSpPr>
          <a:xfrm>
            <a:off x="1919790" y="3415007"/>
            <a:ext cx="903000" cy="126000"/>
            <a:chOff x="1919790" y="3415007"/>
            <a:chExt cx="903000" cy="126000"/>
          </a:xfrm>
        </p:grpSpPr>
        <p:sp>
          <p:nvSpPr>
            <p:cNvPr id="23" name="Google Shape;381;p44">
              <a:extLst>
                <a:ext uri="{FF2B5EF4-FFF2-40B4-BE49-F238E27FC236}">
                  <a16:creationId xmlns:a16="http://schemas.microsoft.com/office/drawing/2014/main" id="{E0056BCB-1790-F75C-BB0D-650DB519E790}"/>
                </a:ext>
              </a:extLst>
            </p:cNvPr>
            <p:cNvSpPr/>
            <p:nvPr/>
          </p:nvSpPr>
          <p:spPr>
            <a:xfrm>
              <a:off x="1919790" y="3415007"/>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7;p44">
              <a:extLst>
                <a:ext uri="{FF2B5EF4-FFF2-40B4-BE49-F238E27FC236}">
                  <a16:creationId xmlns:a16="http://schemas.microsoft.com/office/drawing/2014/main" id="{E684124D-896D-7943-38D5-57BA71E29E2E}"/>
                </a:ext>
              </a:extLst>
            </p:cNvPr>
            <p:cNvSpPr/>
            <p:nvPr/>
          </p:nvSpPr>
          <p:spPr>
            <a:xfrm>
              <a:off x="1934459" y="3428569"/>
              <a:ext cx="6309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4"/>
          <p:cNvSpPr txBox="1"/>
          <p:nvPr/>
        </p:nvSpPr>
        <p:spPr>
          <a:xfrm>
            <a:off x="743950" y="1833928"/>
            <a:ext cx="2094000" cy="14189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IT" sz="1300" dirty="0">
                <a:solidFill>
                  <a:schemeClr val="dk1"/>
                </a:solidFill>
                <a:latin typeface="Open Sans"/>
                <a:ea typeface="Open Sans"/>
                <a:cs typeface="Open Sans"/>
                <a:sym typeface="Open Sans"/>
              </a:rPr>
              <a:t>Trasferimento del controllo e del processo decisionale da un’entità centralizzata ad una rete distribuita</a:t>
            </a:r>
            <a:endParaRPr sz="1300" dirty="0">
              <a:solidFill>
                <a:schemeClr val="dk1"/>
              </a:solidFill>
              <a:latin typeface="Open Sans"/>
              <a:ea typeface="Open Sans"/>
              <a:cs typeface="Open Sans"/>
              <a:sym typeface="Open Sans"/>
            </a:endParaRPr>
          </a:p>
        </p:txBody>
      </p:sp>
      <p:grpSp>
        <p:nvGrpSpPr>
          <p:cNvPr id="2" name="Gruppo 1">
            <a:extLst>
              <a:ext uri="{FF2B5EF4-FFF2-40B4-BE49-F238E27FC236}">
                <a16:creationId xmlns:a16="http://schemas.microsoft.com/office/drawing/2014/main" id="{C2A959F2-DE97-C9EA-F97E-7C6B9C1205BC}"/>
              </a:ext>
            </a:extLst>
          </p:cNvPr>
          <p:cNvGrpSpPr/>
          <p:nvPr/>
        </p:nvGrpSpPr>
        <p:grpSpPr>
          <a:xfrm>
            <a:off x="2805924" y="1677205"/>
            <a:ext cx="580100" cy="126000"/>
            <a:chOff x="1928225" y="1667738"/>
            <a:chExt cx="903000" cy="126000"/>
          </a:xfrm>
        </p:grpSpPr>
        <p:sp>
          <p:nvSpPr>
            <p:cNvPr id="381" name="Google Shape;381;p44"/>
            <p:cNvSpPr/>
            <p:nvPr/>
          </p:nvSpPr>
          <p:spPr>
            <a:xfrm>
              <a:off x="1928225" y="1667738"/>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4"/>
            <p:cNvSpPr/>
            <p:nvPr/>
          </p:nvSpPr>
          <p:spPr>
            <a:xfrm>
              <a:off x="1942894" y="1681300"/>
              <a:ext cx="6309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4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CARATTERISTICHE PRINCIPALI</a:t>
            </a:r>
            <a:endParaRPr dirty="0"/>
          </a:p>
          <a:p>
            <a:pPr marL="0" lvl="0" indent="0" algn="ctr" rtl="0">
              <a:spcBef>
                <a:spcPts val="0"/>
              </a:spcBef>
              <a:spcAft>
                <a:spcPts val="0"/>
              </a:spcAft>
              <a:buNone/>
            </a:pPr>
            <a:endParaRPr dirty="0"/>
          </a:p>
        </p:txBody>
      </p:sp>
      <p:grpSp>
        <p:nvGrpSpPr>
          <p:cNvPr id="389" name="Google Shape;389;p44"/>
          <p:cNvGrpSpPr/>
          <p:nvPr/>
        </p:nvGrpSpPr>
        <p:grpSpPr>
          <a:xfrm>
            <a:off x="3173634" y="1520725"/>
            <a:ext cx="3032542" cy="2777666"/>
            <a:chOff x="3055650" y="1520725"/>
            <a:chExt cx="3032542" cy="2777666"/>
          </a:xfrm>
        </p:grpSpPr>
        <p:sp>
          <p:nvSpPr>
            <p:cNvPr id="390" name="Google Shape;390;p44"/>
            <p:cNvSpPr/>
            <p:nvPr/>
          </p:nvSpPr>
          <p:spPr>
            <a:xfrm>
              <a:off x="4072104" y="2505514"/>
              <a:ext cx="1014438" cy="730958"/>
            </a:xfrm>
            <a:custGeom>
              <a:avLst/>
              <a:gdLst/>
              <a:ahLst/>
              <a:cxnLst/>
              <a:rect l="l" t="t" r="r" b="b"/>
              <a:pathLst>
                <a:path w="66249" h="47736" fill="none" extrusionOk="0">
                  <a:moveTo>
                    <a:pt x="1" y="5838"/>
                  </a:moveTo>
                  <a:cubicBezTo>
                    <a:pt x="1" y="5838"/>
                    <a:pt x="1" y="1"/>
                    <a:pt x="5838" y="1"/>
                  </a:cubicBezTo>
                  <a:lnTo>
                    <a:pt x="60411" y="1"/>
                  </a:lnTo>
                  <a:cubicBezTo>
                    <a:pt x="60411" y="1"/>
                    <a:pt x="66248" y="1"/>
                    <a:pt x="66248" y="5838"/>
                  </a:cubicBezTo>
                  <a:lnTo>
                    <a:pt x="66248" y="41898"/>
                  </a:lnTo>
                  <a:cubicBezTo>
                    <a:pt x="66248" y="41898"/>
                    <a:pt x="66248" y="47735"/>
                    <a:pt x="60411" y="47735"/>
                  </a:cubicBezTo>
                  <a:lnTo>
                    <a:pt x="5838" y="47735"/>
                  </a:lnTo>
                  <a:cubicBezTo>
                    <a:pt x="5838" y="47735"/>
                    <a:pt x="1" y="47735"/>
                    <a:pt x="1" y="4189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4161500" y="2594910"/>
              <a:ext cx="835649" cy="552169"/>
            </a:xfrm>
            <a:custGeom>
              <a:avLst/>
              <a:gdLst/>
              <a:ahLst/>
              <a:cxnLst/>
              <a:rect l="l" t="t" r="r" b="b"/>
              <a:pathLst>
                <a:path w="54573" h="36060" fill="none" extrusionOk="0">
                  <a:moveTo>
                    <a:pt x="0" y="0"/>
                  </a:moveTo>
                  <a:lnTo>
                    <a:pt x="54573" y="0"/>
                  </a:lnTo>
                  <a:lnTo>
                    <a:pt x="54573" y="36060"/>
                  </a:lnTo>
                  <a:lnTo>
                    <a:pt x="0" y="36060"/>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3923985" y="3236971"/>
              <a:ext cx="1304548" cy="113404"/>
            </a:xfrm>
            <a:custGeom>
              <a:avLst/>
              <a:gdLst/>
              <a:ahLst/>
              <a:cxnLst/>
              <a:rect l="l" t="t" r="r" b="b"/>
              <a:pathLst>
                <a:path w="85195" h="7406" fill="none" extrusionOk="0">
                  <a:moveTo>
                    <a:pt x="82059" y="7406"/>
                  </a:moveTo>
                  <a:lnTo>
                    <a:pt x="3136" y="7406"/>
                  </a:lnTo>
                  <a:cubicBezTo>
                    <a:pt x="1401" y="7406"/>
                    <a:pt x="0" y="5971"/>
                    <a:pt x="0" y="4270"/>
                  </a:cubicBezTo>
                  <a:lnTo>
                    <a:pt x="0" y="3136"/>
                  </a:lnTo>
                  <a:cubicBezTo>
                    <a:pt x="0" y="1435"/>
                    <a:pt x="1401" y="0"/>
                    <a:pt x="3136" y="0"/>
                  </a:cubicBezTo>
                  <a:lnTo>
                    <a:pt x="82059" y="0"/>
                  </a:lnTo>
                  <a:cubicBezTo>
                    <a:pt x="83760" y="0"/>
                    <a:pt x="85195" y="1435"/>
                    <a:pt x="85195" y="3136"/>
                  </a:cubicBezTo>
                  <a:lnTo>
                    <a:pt x="85195" y="4270"/>
                  </a:lnTo>
                  <a:cubicBezTo>
                    <a:pt x="85195" y="5971"/>
                    <a:pt x="83760" y="7406"/>
                    <a:pt x="82059" y="7406"/>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a:off x="4449577" y="2807389"/>
              <a:ext cx="260527" cy="234465"/>
            </a:xfrm>
            <a:custGeom>
              <a:avLst/>
              <a:gdLst/>
              <a:ahLst/>
              <a:cxnLst/>
              <a:rect l="l" t="t" r="r" b="b"/>
              <a:pathLst>
                <a:path w="17014" h="15312" fill="none" extrusionOk="0">
                  <a:moveTo>
                    <a:pt x="1" y="1702"/>
                  </a:moveTo>
                  <a:cubicBezTo>
                    <a:pt x="1" y="1702"/>
                    <a:pt x="1" y="1"/>
                    <a:pt x="1702" y="1"/>
                  </a:cubicBezTo>
                  <a:lnTo>
                    <a:pt x="15278" y="1"/>
                  </a:lnTo>
                  <a:cubicBezTo>
                    <a:pt x="15278" y="1"/>
                    <a:pt x="17013" y="1"/>
                    <a:pt x="17013" y="1702"/>
                  </a:cubicBezTo>
                  <a:lnTo>
                    <a:pt x="17013" y="13611"/>
                  </a:lnTo>
                  <a:cubicBezTo>
                    <a:pt x="17013" y="13611"/>
                    <a:pt x="17013" y="15312"/>
                    <a:pt x="15278" y="15312"/>
                  </a:cubicBezTo>
                  <a:lnTo>
                    <a:pt x="1702" y="15312"/>
                  </a:lnTo>
                  <a:cubicBezTo>
                    <a:pt x="1702" y="15312"/>
                    <a:pt x="1" y="15312"/>
                    <a:pt x="1" y="13611"/>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4552769" y="2911591"/>
              <a:ext cx="52108" cy="52124"/>
            </a:xfrm>
            <a:custGeom>
              <a:avLst/>
              <a:gdLst/>
              <a:ahLst/>
              <a:cxnLst/>
              <a:rect l="l" t="t" r="r" b="b"/>
              <a:pathLst>
                <a:path w="3403" h="3404" fill="none" extrusionOk="0">
                  <a:moveTo>
                    <a:pt x="3402" y="1702"/>
                  </a:moveTo>
                  <a:cubicBezTo>
                    <a:pt x="3402" y="2636"/>
                    <a:pt x="2669" y="3403"/>
                    <a:pt x="1701" y="3403"/>
                  </a:cubicBezTo>
                  <a:cubicBezTo>
                    <a:pt x="767" y="3403"/>
                    <a:pt x="0" y="2636"/>
                    <a:pt x="0" y="1702"/>
                  </a:cubicBezTo>
                  <a:cubicBezTo>
                    <a:pt x="0" y="768"/>
                    <a:pt x="767" y="1"/>
                    <a:pt x="1701" y="1"/>
                  </a:cubicBezTo>
                  <a:cubicBezTo>
                    <a:pt x="2669" y="1"/>
                    <a:pt x="3402" y="768"/>
                    <a:pt x="3402" y="1702"/>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4578816" y="2872268"/>
              <a:ext cx="15" cy="39338"/>
            </a:xfrm>
            <a:custGeom>
              <a:avLst/>
              <a:gdLst/>
              <a:ahLst/>
              <a:cxnLst/>
              <a:rect l="l" t="t" r="r" b="b"/>
              <a:pathLst>
                <a:path w="1" h="2569" fill="none" extrusionOk="0">
                  <a:moveTo>
                    <a:pt x="0" y="0"/>
                  </a:moveTo>
                  <a:lnTo>
                    <a:pt x="0" y="2569"/>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a:off x="4501165" y="2660800"/>
              <a:ext cx="155805" cy="146602"/>
            </a:xfrm>
            <a:custGeom>
              <a:avLst/>
              <a:gdLst/>
              <a:ahLst/>
              <a:cxnLst/>
              <a:rect l="l" t="t" r="r" b="b"/>
              <a:pathLst>
                <a:path w="10175" h="9574" fill="none" extrusionOk="0">
                  <a:moveTo>
                    <a:pt x="10175" y="9574"/>
                  </a:moveTo>
                  <a:lnTo>
                    <a:pt x="10175" y="5071"/>
                  </a:lnTo>
                  <a:cubicBezTo>
                    <a:pt x="10175" y="2269"/>
                    <a:pt x="7907" y="0"/>
                    <a:pt x="5071" y="0"/>
                  </a:cubicBezTo>
                  <a:cubicBezTo>
                    <a:pt x="2303" y="0"/>
                    <a:pt x="1" y="2235"/>
                    <a:pt x="1" y="5071"/>
                  </a:cubicBezTo>
                  <a:lnTo>
                    <a:pt x="1" y="9574"/>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a:off x="3473977" y="3283965"/>
              <a:ext cx="241616" cy="422426"/>
            </a:xfrm>
            <a:custGeom>
              <a:avLst/>
              <a:gdLst/>
              <a:ahLst/>
              <a:cxnLst/>
              <a:rect l="l" t="t" r="r" b="b"/>
              <a:pathLst>
                <a:path w="15779" h="27587" fill="none" extrusionOk="0">
                  <a:moveTo>
                    <a:pt x="15779" y="27587"/>
                  </a:moveTo>
                  <a:cubicBezTo>
                    <a:pt x="8707" y="19714"/>
                    <a:pt x="3270" y="10341"/>
                    <a:pt x="1"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4322911" y="4062922"/>
              <a:ext cx="490368" cy="27072"/>
            </a:xfrm>
            <a:custGeom>
              <a:avLst/>
              <a:gdLst/>
              <a:ahLst/>
              <a:cxnLst/>
              <a:rect l="l" t="t" r="r" b="b"/>
              <a:pathLst>
                <a:path w="32024" h="1768" fill="none" extrusionOk="0">
                  <a:moveTo>
                    <a:pt x="32023" y="200"/>
                  </a:moveTo>
                  <a:cubicBezTo>
                    <a:pt x="27020" y="1234"/>
                    <a:pt x="21849" y="1768"/>
                    <a:pt x="16512" y="1768"/>
                  </a:cubicBezTo>
                  <a:cubicBezTo>
                    <a:pt x="10841" y="1768"/>
                    <a:pt x="5337" y="1168"/>
                    <a:pt x="0"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a:off x="5426724" y="3292127"/>
              <a:ext cx="248767" cy="424478"/>
            </a:xfrm>
            <a:custGeom>
              <a:avLst/>
              <a:gdLst/>
              <a:ahLst/>
              <a:cxnLst/>
              <a:rect l="l" t="t" r="r" b="b"/>
              <a:pathLst>
                <a:path w="16246" h="27721" fill="none" extrusionOk="0">
                  <a:moveTo>
                    <a:pt x="16245" y="1"/>
                  </a:moveTo>
                  <a:cubicBezTo>
                    <a:pt x="12843" y="10408"/>
                    <a:pt x="7272" y="19849"/>
                    <a:pt x="0" y="2772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a:off x="5431823" y="2159203"/>
              <a:ext cx="244173" cy="422441"/>
            </a:xfrm>
            <a:custGeom>
              <a:avLst/>
              <a:gdLst/>
              <a:ahLst/>
              <a:cxnLst/>
              <a:rect l="l" t="t" r="r" b="b"/>
              <a:pathLst>
                <a:path w="15946" h="27588" fill="none" extrusionOk="0">
                  <a:moveTo>
                    <a:pt x="1" y="1"/>
                  </a:moveTo>
                  <a:cubicBezTo>
                    <a:pt x="7139" y="7906"/>
                    <a:pt x="12643" y="17246"/>
                    <a:pt x="15945" y="27587"/>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a:off x="4331087" y="1779693"/>
              <a:ext cx="489847" cy="26062"/>
            </a:xfrm>
            <a:custGeom>
              <a:avLst/>
              <a:gdLst/>
              <a:ahLst/>
              <a:cxnLst/>
              <a:rect l="l" t="t" r="r" b="b"/>
              <a:pathLst>
                <a:path w="31990" h="1702" fill="none" extrusionOk="0">
                  <a:moveTo>
                    <a:pt x="0" y="1701"/>
                  </a:moveTo>
                  <a:cubicBezTo>
                    <a:pt x="5137" y="567"/>
                    <a:pt x="10508" y="0"/>
                    <a:pt x="15978" y="0"/>
                  </a:cubicBezTo>
                  <a:cubicBezTo>
                    <a:pt x="21482" y="0"/>
                    <a:pt x="26819" y="567"/>
                    <a:pt x="31990" y="170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3476534" y="2158177"/>
              <a:ext cx="244173" cy="421415"/>
            </a:xfrm>
            <a:custGeom>
              <a:avLst/>
              <a:gdLst/>
              <a:ahLst/>
              <a:cxnLst/>
              <a:rect l="l" t="t" r="r" b="b"/>
              <a:pathLst>
                <a:path w="15946" h="27521" fill="none" extrusionOk="0">
                  <a:moveTo>
                    <a:pt x="1" y="27521"/>
                  </a:moveTo>
                  <a:cubicBezTo>
                    <a:pt x="3336" y="17180"/>
                    <a:pt x="8840" y="7840"/>
                    <a:pt x="15945" y="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3631299" y="3579194"/>
              <a:ext cx="715109" cy="715109"/>
            </a:xfrm>
            <a:custGeom>
              <a:avLst/>
              <a:gdLst/>
              <a:ahLst/>
              <a:cxnLst/>
              <a:rect l="l" t="t" r="r" b="b"/>
              <a:pathLst>
                <a:path w="46701" h="46701" fill="none" extrusionOk="0">
                  <a:moveTo>
                    <a:pt x="46701" y="23351"/>
                  </a:moveTo>
                  <a:cubicBezTo>
                    <a:pt x="46701" y="36260"/>
                    <a:pt x="36260" y="46701"/>
                    <a:pt x="23351" y="46701"/>
                  </a:cubicBezTo>
                  <a:cubicBezTo>
                    <a:pt x="10475" y="46701"/>
                    <a:pt x="1" y="36260"/>
                    <a:pt x="1" y="23351"/>
                  </a:cubicBezTo>
                  <a:cubicBezTo>
                    <a:pt x="1" y="10475"/>
                    <a:pt x="10475" y="1"/>
                    <a:pt x="23351" y="1"/>
                  </a:cubicBezTo>
                  <a:cubicBezTo>
                    <a:pt x="36260" y="1"/>
                    <a:pt x="46701" y="10475"/>
                    <a:pt x="46701"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a:off x="3854512" y="3751844"/>
              <a:ext cx="269209" cy="370333"/>
            </a:xfrm>
            <a:custGeom>
              <a:avLst/>
              <a:gdLst/>
              <a:ahLst/>
              <a:cxnLst/>
              <a:rect l="l" t="t" r="r" b="b"/>
              <a:pathLst>
                <a:path w="17581" h="24185" fill="none" extrusionOk="0">
                  <a:moveTo>
                    <a:pt x="1" y="15378"/>
                  </a:moveTo>
                  <a:cubicBezTo>
                    <a:pt x="1" y="20215"/>
                    <a:pt x="3904" y="24184"/>
                    <a:pt x="8774" y="24184"/>
                  </a:cubicBezTo>
                  <a:cubicBezTo>
                    <a:pt x="13611" y="24184"/>
                    <a:pt x="17580" y="20248"/>
                    <a:pt x="17580" y="15378"/>
                  </a:cubicBezTo>
                  <a:lnTo>
                    <a:pt x="17580" y="8807"/>
                  </a:lnTo>
                  <a:cubicBezTo>
                    <a:pt x="17580" y="3970"/>
                    <a:pt x="13677" y="0"/>
                    <a:pt x="8774" y="0"/>
                  </a:cubicBezTo>
                  <a:cubicBezTo>
                    <a:pt x="3937" y="0"/>
                    <a:pt x="1" y="3903"/>
                    <a:pt x="1" y="8807"/>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3854512" y="3878006"/>
              <a:ext cx="268688" cy="117493"/>
            </a:xfrm>
            <a:custGeom>
              <a:avLst/>
              <a:gdLst/>
              <a:ahLst/>
              <a:cxnLst/>
              <a:rect l="l" t="t" r="r" b="b"/>
              <a:pathLst>
                <a:path w="17547" h="7673" fill="none" extrusionOk="0">
                  <a:moveTo>
                    <a:pt x="1" y="1"/>
                  </a:moveTo>
                  <a:lnTo>
                    <a:pt x="17547" y="1"/>
                  </a:lnTo>
                  <a:lnTo>
                    <a:pt x="17547" y="7673"/>
                  </a:lnTo>
                  <a:lnTo>
                    <a:pt x="1" y="7673"/>
                  </a:ln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3863154" y="3894865"/>
              <a:ext cx="83790" cy="84295"/>
            </a:xfrm>
            <a:custGeom>
              <a:avLst/>
              <a:gdLst/>
              <a:ahLst/>
              <a:cxnLst/>
              <a:rect l="l" t="t" r="r" b="b"/>
              <a:pathLst>
                <a:path w="5472" h="5505" fill="none" extrusionOk="0">
                  <a:moveTo>
                    <a:pt x="1101" y="0"/>
                  </a:moveTo>
                  <a:lnTo>
                    <a:pt x="5471" y="3303"/>
                  </a:lnTo>
                  <a:cubicBezTo>
                    <a:pt x="5471" y="3303"/>
                    <a:pt x="4404" y="5504"/>
                    <a:pt x="2169" y="4370"/>
                  </a:cubicBezTo>
                  <a:cubicBezTo>
                    <a:pt x="1" y="3303"/>
                    <a:pt x="1" y="1068"/>
                    <a:pt x="1101" y="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4031290" y="3894865"/>
              <a:ext cx="83269" cy="84295"/>
            </a:xfrm>
            <a:custGeom>
              <a:avLst/>
              <a:gdLst/>
              <a:ahLst/>
              <a:cxnLst/>
              <a:rect l="l" t="t" r="r" b="b"/>
              <a:pathLst>
                <a:path w="5438" h="5505" fill="none" extrusionOk="0">
                  <a:moveTo>
                    <a:pt x="4370" y="0"/>
                  </a:moveTo>
                  <a:lnTo>
                    <a:pt x="1" y="3303"/>
                  </a:lnTo>
                  <a:cubicBezTo>
                    <a:pt x="1" y="3303"/>
                    <a:pt x="1068" y="5504"/>
                    <a:pt x="3270" y="4370"/>
                  </a:cubicBezTo>
                  <a:cubicBezTo>
                    <a:pt x="5438" y="3303"/>
                    <a:pt x="5438" y="1068"/>
                    <a:pt x="4370" y="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3587382" y="1520725"/>
              <a:ext cx="743713" cy="637459"/>
            </a:xfrm>
            <a:custGeom>
              <a:avLst/>
              <a:gdLst/>
              <a:ahLst/>
              <a:cxnLst/>
              <a:rect l="l" t="t" r="r" b="b"/>
              <a:pathLst>
                <a:path w="48569" h="41630" fill="none" extrusionOk="0">
                  <a:moveTo>
                    <a:pt x="48568" y="18613"/>
                  </a:moveTo>
                  <a:cubicBezTo>
                    <a:pt x="48134" y="17379"/>
                    <a:pt x="47567" y="16178"/>
                    <a:pt x="46900" y="15011"/>
                  </a:cubicBezTo>
                  <a:cubicBezTo>
                    <a:pt x="40462" y="3836"/>
                    <a:pt x="26185" y="0"/>
                    <a:pt x="15011" y="6471"/>
                  </a:cubicBezTo>
                  <a:cubicBezTo>
                    <a:pt x="3836" y="12943"/>
                    <a:pt x="0" y="27186"/>
                    <a:pt x="6471" y="38361"/>
                  </a:cubicBezTo>
                  <a:cubicBezTo>
                    <a:pt x="7138" y="39528"/>
                    <a:pt x="7872" y="40629"/>
                    <a:pt x="8706" y="4163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3720694" y="1805740"/>
              <a:ext cx="670672" cy="522034"/>
            </a:xfrm>
            <a:custGeom>
              <a:avLst/>
              <a:gdLst/>
              <a:ahLst/>
              <a:cxnLst/>
              <a:rect l="l" t="t" r="r" b="b"/>
              <a:pathLst>
                <a:path w="43799" h="34092" fill="none" extrusionOk="0">
                  <a:moveTo>
                    <a:pt x="0" y="23017"/>
                  </a:moveTo>
                  <a:cubicBezTo>
                    <a:pt x="7139" y="31590"/>
                    <a:pt x="19648" y="34092"/>
                    <a:pt x="29655" y="28321"/>
                  </a:cubicBezTo>
                  <a:cubicBezTo>
                    <a:pt x="39662" y="22517"/>
                    <a:pt x="43798" y="10475"/>
                    <a:pt x="39862" y="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4"/>
            <p:cNvGrpSpPr/>
            <p:nvPr/>
          </p:nvGrpSpPr>
          <p:grpSpPr>
            <a:xfrm>
              <a:off x="4038907" y="1833034"/>
              <a:ext cx="130264" cy="130280"/>
              <a:chOff x="4038907" y="1833034"/>
              <a:chExt cx="130264" cy="130280"/>
            </a:xfrm>
          </p:grpSpPr>
          <p:sp>
            <p:nvSpPr>
              <p:cNvPr id="411" name="Google Shape;411;p44"/>
              <p:cNvSpPr/>
              <p:nvPr/>
            </p:nvSpPr>
            <p:spPr>
              <a:xfrm>
                <a:off x="4038907" y="1876461"/>
                <a:ext cx="43442" cy="43426"/>
              </a:xfrm>
              <a:custGeom>
                <a:avLst/>
                <a:gdLst/>
                <a:ahLst/>
                <a:cxnLst/>
                <a:rect l="l" t="t" r="r" b="b"/>
                <a:pathLst>
                  <a:path w="2837" h="2836" fill="none" extrusionOk="0">
                    <a:moveTo>
                      <a:pt x="2836" y="1435"/>
                    </a:moveTo>
                    <a:cubicBezTo>
                      <a:pt x="2836" y="2202"/>
                      <a:pt x="2202" y="2836"/>
                      <a:pt x="1402" y="2836"/>
                    </a:cubicBezTo>
                    <a:cubicBezTo>
                      <a:pt x="635" y="2836"/>
                      <a:pt x="1" y="2202"/>
                      <a:pt x="1" y="1435"/>
                    </a:cubicBezTo>
                    <a:cubicBezTo>
                      <a:pt x="1" y="634"/>
                      <a:pt x="635" y="0"/>
                      <a:pt x="1402" y="0"/>
                    </a:cubicBezTo>
                    <a:cubicBezTo>
                      <a:pt x="2202" y="0"/>
                      <a:pt x="2836" y="634"/>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4125745" y="1833034"/>
                <a:ext cx="43426" cy="43442"/>
              </a:xfrm>
              <a:custGeom>
                <a:avLst/>
                <a:gdLst/>
                <a:ahLst/>
                <a:cxnLst/>
                <a:rect l="l" t="t" r="r" b="b"/>
                <a:pathLst>
                  <a:path w="2836" h="2837" fill="none" extrusionOk="0">
                    <a:moveTo>
                      <a:pt x="2836" y="1435"/>
                    </a:moveTo>
                    <a:cubicBezTo>
                      <a:pt x="2836" y="2202"/>
                      <a:pt x="2202" y="2836"/>
                      <a:pt x="1401" y="2836"/>
                    </a:cubicBezTo>
                    <a:cubicBezTo>
                      <a:pt x="634" y="2836"/>
                      <a:pt x="0" y="2202"/>
                      <a:pt x="0" y="1435"/>
                    </a:cubicBezTo>
                    <a:cubicBezTo>
                      <a:pt x="0" y="635"/>
                      <a:pt x="634" y="1"/>
                      <a:pt x="1401" y="1"/>
                    </a:cubicBezTo>
                    <a:cubicBezTo>
                      <a:pt x="2202" y="1"/>
                      <a:pt x="2836" y="635"/>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4125745" y="1919872"/>
                <a:ext cx="43426" cy="43442"/>
              </a:xfrm>
              <a:custGeom>
                <a:avLst/>
                <a:gdLst/>
                <a:ahLst/>
                <a:cxnLst/>
                <a:rect l="l" t="t" r="r" b="b"/>
                <a:pathLst>
                  <a:path w="2836" h="2837" fill="none" extrusionOk="0">
                    <a:moveTo>
                      <a:pt x="2836" y="1435"/>
                    </a:moveTo>
                    <a:cubicBezTo>
                      <a:pt x="2836" y="2202"/>
                      <a:pt x="2202" y="2836"/>
                      <a:pt x="1401" y="2836"/>
                    </a:cubicBezTo>
                    <a:cubicBezTo>
                      <a:pt x="634" y="2836"/>
                      <a:pt x="0" y="2202"/>
                      <a:pt x="0" y="1435"/>
                    </a:cubicBezTo>
                    <a:cubicBezTo>
                      <a:pt x="0" y="634"/>
                      <a:pt x="634" y="1"/>
                      <a:pt x="1401" y="1"/>
                    </a:cubicBezTo>
                    <a:cubicBezTo>
                      <a:pt x="2202" y="1"/>
                      <a:pt x="2836" y="634"/>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4079776" y="1864195"/>
                <a:ext cx="48541" cy="24531"/>
              </a:xfrm>
              <a:custGeom>
                <a:avLst/>
                <a:gdLst/>
                <a:ahLst/>
                <a:cxnLst/>
                <a:rect l="l" t="t" r="r" b="b"/>
                <a:pathLst>
                  <a:path w="3170" h="1602" fill="none" extrusionOk="0">
                    <a:moveTo>
                      <a:pt x="0" y="1602"/>
                    </a:moveTo>
                    <a:lnTo>
                      <a:pt x="3169"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4079776" y="1908127"/>
                <a:ext cx="48541" cy="24025"/>
              </a:xfrm>
              <a:custGeom>
                <a:avLst/>
                <a:gdLst/>
                <a:ahLst/>
                <a:cxnLst/>
                <a:rect l="l" t="t" r="r" b="b"/>
                <a:pathLst>
                  <a:path w="3170" h="1569" fill="none" extrusionOk="0">
                    <a:moveTo>
                      <a:pt x="3169" y="1568"/>
                    </a:moveTo>
                    <a:lnTo>
                      <a:pt x="0"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44"/>
            <p:cNvSpPr/>
            <p:nvPr/>
          </p:nvSpPr>
          <p:spPr>
            <a:xfrm>
              <a:off x="3772283" y="1779693"/>
              <a:ext cx="447462" cy="287584"/>
            </a:xfrm>
            <a:custGeom>
              <a:avLst/>
              <a:gdLst/>
              <a:ahLst/>
              <a:cxnLst/>
              <a:rect l="l" t="t" r="r" b="b"/>
              <a:pathLst>
                <a:path w="29222" h="18781" fill="none" extrusionOk="0">
                  <a:moveTo>
                    <a:pt x="34" y="1868"/>
                  </a:moveTo>
                  <a:cubicBezTo>
                    <a:pt x="34" y="1868"/>
                    <a:pt x="34" y="0"/>
                    <a:pt x="1902" y="0"/>
                  </a:cubicBezTo>
                  <a:lnTo>
                    <a:pt x="27320" y="0"/>
                  </a:lnTo>
                  <a:cubicBezTo>
                    <a:pt x="27320" y="0"/>
                    <a:pt x="29221" y="0"/>
                    <a:pt x="29221" y="1868"/>
                  </a:cubicBezTo>
                  <a:lnTo>
                    <a:pt x="29221" y="16912"/>
                  </a:lnTo>
                  <a:cubicBezTo>
                    <a:pt x="29221" y="16912"/>
                    <a:pt x="29221" y="18780"/>
                    <a:pt x="27320" y="18780"/>
                  </a:cubicBezTo>
                  <a:lnTo>
                    <a:pt x="1902" y="18780"/>
                  </a:lnTo>
                  <a:cubicBezTo>
                    <a:pt x="1902" y="18780"/>
                    <a:pt x="0" y="18780"/>
                    <a:pt x="0" y="16912"/>
                  </a:cubicBezTo>
                  <a:lnTo>
                    <a:pt x="0" y="1868"/>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3838374" y="1836975"/>
              <a:ext cx="155810" cy="172138"/>
            </a:xfrm>
            <a:custGeom>
              <a:avLst/>
              <a:gdLst/>
              <a:ahLst/>
              <a:cxnLst/>
              <a:rect l="l" t="t" r="r" b="b"/>
              <a:pathLst>
                <a:path w="11309" h="13178" fill="none" extrusionOk="0">
                  <a:moveTo>
                    <a:pt x="0" y="1"/>
                  </a:moveTo>
                  <a:lnTo>
                    <a:pt x="11308" y="1"/>
                  </a:lnTo>
                  <a:lnTo>
                    <a:pt x="11308" y="13177"/>
                  </a:lnTo>
                  <a:lnTo>
                    <a:pt x="0" y="13177"/>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3877431" y="1874020"/>
              <a:ext cx="78146" cy="74090"/>
            </a:xfrm>
            <a:custGeom>
              <a:avLst/>
              <a:gdLst/>
              <a:ahLst/>
              <a:cxnLst/>
              <a:rect l="l" t="t" r="r" b="b"/>
              <a:pathLst>
                <a:path w="5672" h="5672" fill="none" extrusionOk="0">
                  <a:moveTo>
                    <a:pt x="5671" y="2836"/>
                  </a:moveTo>
                  <a:cubicBezTo>
                    <a:pt x="5671" y="4403"/>
                    <a:pt x="4404" y="5671"/>
                    <a:pt x="2836" y="5671"/>
                  </a:cubicBezTo>
                  <a:cubicBezTo>
                    <a:pt x="1268" y="5671"/>
                    <a:pt x="1" y="4403"/>
                    <a:pt x="1" y="2836"/>
                  </a:cubicBezTo>
                  <a:cubicBezTo>
                    <a:pt x="1" y="1268"/>
                    <a:pt x="1268" y="0"/>
                    <a:pt x="2836" y="0"/>
                  </a:cubicBezTo>
                  <a:cubicBezTo>
                    <a:pt x="4404" y="0"/>
                    <a:pt x="5671" y="1268"/>
                    <a:pt x="5671" y="2836"/>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3865032" y="1948098"/>
              <a:ext cx="103869" cy="61877"/>
            </a:xfrm>
            <a:custGeom>
              <a:avLst/>
              <a:gdLst/>
              <a:ahLst/>
              <a:cxnLst/>
              <a:rect l="l" t="t" r="r" b="b"/>
              <a:pathLst>
                <a:path w="7539" h="4737" fill="none" extrusionOk="0">
                  <a:moveTo>
                    <a:pt x="7505" y="3769"/>
                  </a:moveTo>
                  <a:cubicBezTo>
                    <a:pt x="7505" y="1668"/>
                    <a:pt x="5838" y="0"/>
                    <a:pt x="3736" y="0"/>
                  </a:cubicBezTo>
                  <a:cubicBezTo>
                    <a:pt x="1668" y="0"/>
                    <a:pt x="0" y="1668"/>
                    <a:pt x="0" y="3769"/>
                  </a:cubicBezTo>
                  <a:lnTo>
                    <a:pt x="0" y="4737"/>
                  </a:lnTo>
                  <a:lnTo>
                    <a:pt x="7539" y="4737"/>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4031756" y="2008790"/>
              <a:ext cx="144060" cy="15"/>
            </a:xfrm>
            <a:custGeom>
              <a:avLst/>
              <a:gdLst/>
              <a:ahLst/>
              <a:cxnLst/>
              <a:rect l="l" t="t" r="r" b="b"/>
              <a:pathLst>
                <a:path w="9408" h="1" fill="none" extrusionOk="0">
                  <a:moveTo>
                    <a:pt x="1" y="0"/>
                  </a:moveTo>
                  <a:lnTo>
                    <a:pt x="9407"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5373083" y="2581634"/>
              <a:ext cx="715109" cy="715109"/>
            </a:xfrm>
            <a:custGeom>
              <a:avLst/>
              <a:gdLst/>
              <a:ahLst/>
              <a:cxnLst/>
              <a:rect l="l" t="t" r="r" b="b"/>
              <a:pathLst>
                <a:path w="46701" h="46701" fill="none" extrusionOk="0">
                  <a:moveTo>
                    <a:pt x="46701" y="23350"/>
                  </a:moveTo>
                  <a:cubicBezTo>
                    <a:pt x="46701" y="36226"/>
                    <a:pt x="36260" y="46700"/>
                    <a:pt x="23351" y="46700"/>
                  </a:cubicBezTo>
                  <a:cubicBezTo>
                    <a:pt x="10475" y="46700"/>
                    <a:pt x="1" y="36226"/>
                    <a:pt x="1" y="23350"/>
                  </a:cubicBezTo>
                  <a:cubicBezTo>
                    <a:pt x="1" y="10441"/>
                    <a:pt x="10475" y="0"/>
                    <a:pt x="23351" y="0"/>
                  </a:cubicBezTo>
                  <a:cubicBezTo>
                    <a:pt x="36260" y="0"/>
                    <a:pt x="46701" y="10441"/>
                    <a:pt x="46701"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5594765" y="2868685"/>
              <a:ext cx="257449" cy="231403"/>
            </a:xfrm>
            <a:custGeom>
              <a:avLst/>
              <a:gdLst/>
              <a:ahLst/>
              <a:cxnLst/>
              <a:rect l="l" t="t" r="r" b="b"/>
              <a:pathLst>
                <a:path w="16813" h="15112" fill="none" extrusionOk="0">
                  <a:moveTo>
                    <a:pt x="1" y="1669"/>
                  </a:moveTo>
                  <a:cubicBezTo>
                    <a:pt x="1" y="1669"/>
                    <a:pt x="1" y="1"/>
                    <a:pt x="1668" y="1"/>
                  </a:cubicBezTo>
                  <a:lnTo>
                    <a:pt x="15145" y="1"/>
                  </a:lnTo>
                  <a:cubicBezTo>
                    <a:pt x="15145" y="1"/>
                    <a:pt x="16813" y="1"/>
                    <a:pt x="16813" y="1669"/>
                  </a:cubicBezTo>
                  <a:lnTo>
                    <a:pt x="16813" y="13444"/>
                  </a:lnTo>
                  <a:cubicBezTo>
                    <a:pt x="16813" y="13444"/>
                    <a:pt x="16813" y="15112"/>
                    <a:pt x="15145" y="15112"/>
                  </a:cubicBezTo>
                  <a:lnTo>
                    <a:pt x="1668" y="15112"/>
                  </a:lnTo>
                  <a:cubicBezTo>
                    <a:pt x="1668" y="15112"/>
                    <a:pt x="1" y="15112"/>
                    <a:pt x="1" y="13444"/>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5594765" y="2868685"/>
              <a:ext cx="257449" cy="231403"/>
            </a:xfrm>
            <a:custGeom>
              <a:avLst/>
              <a:gdLst/>
              <a:ahLst/>
              <a:cxnLst/>
              <a:rect l="l" t="t" r="r" b="b"/>
              <a:pathLst>
                <a:path w="16813" h="15112" fill="none" extrusionOk="0">
                  <a:moveTo>
                    <a:pt x="1" y="1669"/>
                  </a:moveTo>
                  <a:cubicBezTo>
                    <a:pt x="1" y="1669"/>
                    <a:pt x="1" y="1"/>
                    <a:pt x="1668" y="1"/>
                  </a:cubicBezTo>
                  <a:lnTo>
                    <a:pt x="15145" y="1"/>
                  </a:lnTo>
                  <a:cubicBezTo>
                    <a:pt x="15145" y="1"/>
                    <a:pt x="16813" y="1"/>
                    <a:pt x="16813" y="1669"/>
                  </a:cubicBezTo>
                  <a:lnTo>
                    <a:pt x="16813" y="13444"/>
                  </a:lnTo>
                  <a:cubicBezTo>
                    <a:pt x="16813" y="13444"/>
                    <a:pt x="16813" y="15112"/>
                    <a:pt x="15145" y="15112"/>
                  </a:cubicBezTo>
                  <a:lnTo>
                    <a:pt x="1668" y="15112"/>
                  </a:lnTo>
                  <a:cubicBezTo>
                    <a:pt x="1668" y="15112"/>
                    <a:pt x="1" y="15112"/>
                    <a:pt x="1" y="13444"/>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5544202" y="2939690"/>
              <a:ext cx="358573" cy="89410"/>
            </a:xfrm>
            <a:custGeom>
              <a:avLst/>
              <a:gdLst/>
              <a:ahLst/>
              <a:cxnLst/>
              <a:rect l="l" t="t" r="r" b="b"/>
              <a:pathLst>
                <a:path w="23417" h="5839" fill="none" extrusionOk="0">
                  <a:moveTo>
                    <a:pt x="0" y="1"/>
                  </a:moveTo>
                  <a:lnTo>
                    <a:pt x="23417" y="1"/>
                  </a:lnTo>
                  <a:lnTo>
                    <a:pt x="23417" y="5838"/>
                  </a:lnTo>
                  <a:lnTo>
                    <a:pt x="0" y="5838"/>
                  </a:ln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5806123" y="2963750"/>
              <a:ext cx="41303" cy="41298"/>
            </a:xfrm>
            <a:custGeom>
              <a:avLst/>
              <a:gdLst/>
              <a:ahLst/>
              <a:cxnLst/>
              <a:rect l="l" t="t" r="r" b="b"/>
              <a:pathLst>
                <a:path w="2169" h="2169" fill="none" extrusionOk="0">
                  <a:moveTo>
                    <a:pt x="2168" y="1068"/>
                  </a:moveTo>
                  <a:cubicBezTo>
                    <a:pt x="2168" y="1668"/>
                    <a:pt x="1701" y="2168"/>
                    <a:pt x="1101" y="2168"/>
                  </a:cubicBezTo>
                  <a:cubicBezTo>
                    <a:pt x="500" y="2168"/>
                    <a:pt x="0" y="1668"/>
                    <a:pt x="0" y="1068"/>
                  </a:cubicBezTo>
                  <a:cubicBezTo>
                    <a:pt x="0" y="467"/>
                    <a:pt x="500" y="0"/>
                    <a:pt x="1101" y="0"/>
                  </a:cubicBezTo>
                  <a:cubicBezTo>
                    <a:pt x="1701" y="0"/>
                    <a:pt x="2168" y="467"/>
                    <a:pt x="2168"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a:off x="5703224" y="2963750"/>
              <a:ext cx="41303" cy="41298"/>
            </a:xfrm>
            <a:custGeom>
              <a:avLst/>
              <a:gdLst/>
              <a:ahLst/>
              <a:cxnLst/>
              <a:rect l="l" t="t" r="r" b="b"/>
              <a:pathLst>
                <a:path w="2169" h="2169" fill="none" extrusionOk="0">
                  <a:moveTo>
                    <a:pt x="2168" y="1068"/>
                  </a:moveTo>
                  <a:cubicBezTo>
                    <a:pt x="2168" y="1668"/>
                    <a:pt x="1668" y="2168"/>
                    <a:pt x="1068" y="2168"/>
                  </a:cubicBezTo>
                  <a:cubicBezTo>
                    <a:pt x="501" y="2168"/>
                    <a:pt x="0" y="1668"/>
                    <a:pt x="0" y="1068"/>
                  </a:cubicBezTo>
                  <a:cubicBezTo>
                    <a:pt x="0" y="467"/>
                    <a:pt x="501" y="0"/>
                    <a:pt x="1068" y="0"/>
                  </a:cubicBezTo>
                  <a:cubicBezTo>
                    <a:pt x="1668" y="0"/>
                    <a:pt x="2168" y="467"/>
                    <a:pt x="2168"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a:off x="5599050" y="2963750"/>
              <a:ext cx="41303" cy="41298"/>
            </a:xfrm>
            <a:custGeom>
              <a:avLst/>
              <a:gdLst/>
              <a:ahLst/>
              <a:cxnLst/>
              <a:rect l="l" t="t" r="r" b="b"/>
              <a:pathLst>
                <a:path w="2169" h="2169" fill="none" extrusionOk="0">
                  <a:moveTo>
                    <a:pt x="2169" y="1068"/>
                  </a:moveTo>
                  <a:cubicBezTo>
                    <a:pt x="2169" y="1668"/>
                    <a:pt x="1702" y="2168"/>
                    <a:pt x="1101" y="2168"/>
                  </a:cubicBezTo>
                  <a:cubicBezTo>
                    <a:pt x="501" y="2168"/>
                    <a:pt x="1" y="1668"/>
                    <a:pt x="1" y="1068"/>
                  </a:cubicBezTo>
                  <a:cubicBezTo>
                    <a:pt x="1" y="467"/>
                    <a:pt x="501" y="0"/>
                    <a:pt x="1101" y="0"/>
                  </a:cubicBezTo>
                  <a:cubicBezTo>
                    <a:pt x="1702" y="0"/>
                    <a:pt x="2169" y="467"/>
                    <a:pt x="2169"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a:off x="5544202" y="2939690"/>
              <a:ext cx="358573" cy="89410"/>
            </a:xfrm>
            <a:custGeom>
              <a:avLst/>
              <a:gdLst/>
              <a:ahLst/>
              <a:cxnLst/>
              <a:rect l="l" t="t" r="r" b="b"/>
              <a:pathLst>
                <a:path w="23417" h="5839" fill="none" extrusionOk="0">
                  <a:moveTo>
                    <a:pt x="0" y="1"/>
                  </a:moveTo>
                  <a:lnTo>
                    <a:pt x="23417" y="1"/>
                  </a:lnTo>
                  <a:lnTo>
                    <a:pt x="23417" y="5838"/>
                  </a:lnTo>
                  <a:lnTo>
                    <a:pt x="0" y="5838"/>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5647379" y="2723123"/>
              <a:ext cx="153247" cy="145071"/>
            </a:xfrm>
            <a:custGeom>
              <a:avLst/>
              <a:gdLst/>
              <a:ahLst/>
              <a:cxnLst/>
              <a:rect l="l" t="t" r="r" b="b"/>
              <a:pathLst>
                <a:path w="10008" h="9474" fill="none" extrusionOk="0">
                  <a:moveTo>
                    <a:pt x="10008" y="9473"/>
                  </a:moveTo>
                  <a:lnTo>
                    <a:pt x="10008" y="5004"/>
                  </a:lnTo>
                  <a:cubicBezTo>
                    <a:pt x="10008" y="2202"/>
                    <a:pt x="7739" y="0"/>
                    <a:pt x="5004" y="0"/>
                  </a:cubicBezTo>
                  <a:cubicBezTo>
                    <a:pt x="2202" y="0"/>
                    <a:pt x="0" y="2268"/>
                    <a:pt x="0" y="5004"/>
                  </a:cubicBezTo>
                  <a:lnTo>
                    <a:pt x="0" y="9473"/>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a:off x="4790284" y="3583282"/>
              <a:ext cx="715109" cy="715109"/>
            </a:xfrm>
            <a:custGeom>
              <a:avLst/>
              <a:gdLst/>
              <a:ahLst/>
              <a:cxnLst/>
              <a:rect l="l" t="t" r="r" b="b"/>
              <a:pathLst>
                <a:path w="46701" h="46701" fill="none" extrusionOk="0">
                  <a:moveTo>
                    <a:pt x="46700" y="23351"/>
                  </a:moveTo>
                  <a:cubicBezTo>
                    <a:pt x="46700" y="36227"/>
                    <a:pt x="36259" y="46701"/>
                    <a:pt x="23350" y="46701"/>
                  </a:cubicBezTo>
                  <a:cubicBezTo>
                    <a:pt x="10441" y="46701"/>
                    <a:pt x="0" y="36227"/>
                    <a:pt x="0" y="23351"/>
                  </a:cubicBezTo>
                  <a:cubicBezTo>
                    <a:pt x="0" y="10441"/>
                    <a:pt x="10441" y="1"/>
                    <a:pt x="23350" y="1"/>
                  </a:cubicBezTo>
                  <a:cubicBezTo>
                    <a:pt x="36259" y="1"/>
                    <a:pt x="46700" y="10441"/>
                    <a:pt x="46700"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4946580" y="3792193"/>
              <a:ext cx="402504" cy="289115"/>
            </a:xfrm>
            <a:custGeom>
              <a:avLst/>
              <a:gdLst/>
              <a:ahLst/>
              <a:cxnLst/>
              <a:rect l="l" t="t" r="r" b="b"/>
              <a:pathLst>
                <a:path w="26286" h="18881" fill="none" extrusionOk="0">
                  <a:moveTo>
                    <a:pt x="0" y="1869"/>
                  </a:moveTo>
                  <a:cubicBezTo>
                    <a:pt x="0" y="1869"/>
                    <a:pt x="0" y="1"/>
                    <a:pt x="1902" y="1"/>
                  </a:cubicBezTo>
                  <a:lnTo>
                    <a:pt x="24418" y="1"/>
                  </a:lnTo>
                  <a:cubicBezTo>
                    <a:pt x="24418" y="1"/>
                    <a:pt x="26286" y="1"/>
                    <a:pt x="26286" y="1869"/>
                  </a:cubicBezTo>
                  <a:lnTo>
                    <a:pt x="26286" y="17013"/>
                  </a:lnTo>
                  <a:cubicBezTo>
                    <a:pt x="26286" y="17013"/>
                    <a:pt x="26286" y="18881"/>
                    <a:pt x="24418" y="18881"/>
                  </a:cubicBezTo>
                  <a:lnTo>
                    <a:pt x="1902" y="18881"/>
                  </a:lnTo>
                  <a:cubicBezTo>
                    <a:pt x="1902" y="18881"/>
                    <a:pt x="0" y="18881"/>
                    <a:pt x="0" y="17013"/>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4946580" y="3862678"/>
              <a:ext cx="402504" cy="15"/>
            </a:xfrm>
            <a:custGeom>
              <a:avLst/>
              <a:gdLst/>
              <a:ahLst/>
              <a:cxnLst/>
              <a:rect l="l" t="t" r="r" b="b"/>
              <a:pathLst>
                <a:path w="26286" h="1" fill="none" extrusionOk="0">
                  <a:moveTo>
                    <a:pt x="0" y="1"/>
                  </a:moveTo>
                  <a:lnTo>
                    <a:pt x="26286"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4"/>
            <p:cNvSpPr/>
            <p:nvPr/>
          </p:nvSpPr>
          <p:spPr>
            <a:xfrm>
              <a:off x="5124850" y="3943391"/>
              <a:ext cx="46489" cy="46489"/>
            </a:xfrm>
            <a:custGeom>
              <a:avLst/>
              <a:gdLst/>
              <a:ahLst/>
              <a:cxnLst/>
              <a:rect l="l" t="t" r="r" b="b"/>
              <a:pathLst>
                <a:path w="3036" h="3036" fill="none" extrusionOk="0">
                  <a:moveTo>
                    <a:pt x="0" y="0"/>
                  </a:moveTo>
                  <a:lnTo>
                    <a:pt x="3036" y="3036"/>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5124850" y="3943391"/>
              <a:ext cx="46489" cy="46489"/>
            </a:xfrm>
            <a:custGeom>
              <a:avLst/>
              <a:gdLst/>
              <a:ahLst/>
              <a:cxnLst/>
              <a:rect l="l" t="t" r="r" b="b"/>
              <a:pathLst>
                <a:path w="3036" h="3036" fill="none" extrusionOk="0">
                  <a:moveTo>
                    <a:pt x="0" y="3036"/>
                  </a:moveTo>
                  <a:lnTo>
                    <a:pt x="3036"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3055650" y="2573457"/>
              <a:ext cx="715109" cy="715109"/>
            </a:xfrm>
            <a:custGeom>
              <a:avLst/>
              <a:gdLst/>
              <a:ahLst/>
              <a:cxnLst/>
              <a:rect l="l" t="t" r="r" b="b"/>
              <a:pathLst>
                <a:path w="46701" h="46701" fill="none" extrusionOk="0">
                  <a:moveTo>
                    <a:pt x="46700" y="23350"/>
                  </a:moveTo>
                  <a:cubicBezTo>
                    <a:pt x="46700" y="36260"/>
                    <a:pt x="36226" y="46700"/>
                    <a:pt x="23350" y="46700"/>
                  </a:cubicBezTo>
                  <a:cubicBezTo>
                    <a:pt x="10441" y="46700"/>
                    <a:pt x="0" y="36260"/>
                    <a:pt x="0" y="23350"/>
                  </a:cubicBezTo>
                  <a:cubicBezTo>
                    <a:pt x="0" y="10475"/>
                    <a:pt x="10441" y="0"/>
                    <a:pt x="23350" y="0"/>
                  </a:cubicBezTo>
                  <a:cubicBezTo>
                    <a:pt x="36226" y="0"/>
                    <a:pt x="46700" y="10475"/>
                    <a:pt x="46700"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3225743" y="2754269"/>
              <a:ext cx="172648" cy="172664"/>
            </a:xfrm>
            <a:custGeom>
              <a:avLst/>
              <a:gdLst/>
              <a:ahLst/>
              <a:cxnLst/>
              <a:rect l="l" t="t" r="r" b="b"/>
              <a:pathLst>
                <a:path w="11275" h="11276" fill="none" extrusionOk="0">
                  <a:moveTo>
                    <a:pt x="11275" y="5638"/>
                  </a:moveTo>
                  <a:cubicBezTo>
                    <a:pt x="11275" y="8740"/>
                    <a:pt x="8740" y="11276"/>
                    <a:pt x="5638" y="11276"/>
                  </a:cubicBezTo>
                  <a:cubicBezTo>
                    <a:pt x="2535" y="11276"/>
                    <a:pt x="0" y="8740"/>
                    <a:pt x="0" y="5638"/>
                  </a:cubicBezTo>
                  <a:cubicBezTo>
                    <a:pt x="0" y="2536"/>
                    <a:pt x="2535" y="1"/>
                    <a:pt x="5638" y="1"/>
                  </a:cubicBezTo>
                  <a:cubicBezTo>
                    <a:pt x="8740" y="1"/>
                    <a:pt x="11275" y="2536"/>
                    <a:pt x="11275"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3197139" y="2927425"/>
              <a:ext cx="229856" cy="143555"/>
            </a:xfrm>
            <a:custGeom>
              <a:avLst/>
              <a:gdLst/>
              <a:ahLst/>
              <a:cxnLst/>
              <a:rect l="l" t="t" r="r" b="b"/>
              <a:pathLst>
                <a:path w="15011" h="9375" fill="none" extrusionOk="0">
                  <a:moveTo>
                    <a:pt x="15011" y="7506"/>
                  </a:moveTo>
                  <a:cubicBezTo>
                    <a:pt x="15011" y="3370"/>
                    <a:pt x="11642" y="1"/>
                    <a:pt x="7506" y="1"/>
                  </a:cubicBezTo>
                  <a:cubicBezTo>
                    <a:pt x="3403" y="1"/>
                    <a:pt x="0" y="3370"/>
                    <a:pt x="0" y="7506"/>
                  </a:cubicBezTo>
                  <a:lnTo>
                    <a:pt x="0" y="9374"/>
                  </a:lnTo>
                  <a:lnTo>
                    <a:pt x="15011"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3225743" y="2754269"/>
              <a:ext cx="172648" cy="172664"/>
            </a:xfrm>
            <a:custGeom>
              <a:avLst/>
              <a:gdLst/>
              <a:ahLst/>
              <a:cxnLst/>
              <a:rect l="l" t="t" r="r" b="b"/>
              <a:pathLst>
                <a:path w="11275" h="11276" fill="none" extrusionOk="0">
                  <a:moveTo>
                    <a:pt x="11275" y="5638"/>
                  </a:moveTo>
                  <a:cubicBezTo>
                    <a:pt x="11275" y="8740"/>
                    <a:pt x="8740" y="11276"/>
                    <a:pt x="5638" y="11276"/>
                  </a:cubicBezTo>
                  <a:cubicBezTo>
                    <a:pt x="2535" y="11276"/>
                    <a:pt x="0" y="8740"/>
                    <a:pt x="0" y="5638"/>
                  </a:cubicBezTo>
                  <a:cubicBezTo>
                    <a:pt x="0" y="2536"/>
                    <a:pt x="2535" y="1"/>
                    <a:pt x="5638" y="1"/>
                  </a:cubicBezTo>
                  <a:cubicBezTo>
                    <a:pt x="8740" y="1"/>
                    <a:pt x="11275" y="2536"/>
                    <a:pt x="11275"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3197139" y="2927425"/>
              <a:ext cx="229856" cy="143555"/>
            </a:xfrm>
            <a:custGeom>
              <a:avLst/>
              <a:gdLst/>
              <a:ahLst/>
              <a:cxnLst/>
              <a:rect l="l" t="t" r="r" b="b"/>
              <a:pathLst>
                <a:path w="15011" h="9375" fill="none" extrusionOk="0">
                  <a:moveTo>
                    <a:pt x="15011" y="7506"/>
                  </a:moveTo>
                  <a:cubicBezTo>
                    <a:pt x="15011" y="3370"/>
                    <a:pt x="11642" y="1"/>
                    <a:pt x="7506" y="1"/>
                  </a:cubicBezTo>
                  <a:cubicBezTo>
                    <a:pt x="3403" y="1"/>
                    <a:pt x="0" y="3370"/>
                    <a:pt x="0" y="7506"/>
                  </a:cubicBezTo>
                  <a:lnTo>
                    <a:pt x="0" y="9374"/>
                  </a:lnTo>
                  <a:lnTo>
                    <a:pt x="15011"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3436185" y="2817789"/>
              <a:ext cx="155284" cy="15"/>
            </a:xfrm>
            <a:custGeom>
              <a:avLst/>
              <a:gdLst/>
              <a:ahLst/>
              <a:cxnLst/>
              <a:rect l="l" t="t" r="r" b="b"/>
              <a:pathLst>
                <a:path w="10141" h="1" fill="none" extrusionOk="0">
                  <a:moveTo>
                    <a:pt x="0" y="0"/>
                  </a:moveTo>
                  <a:lnTo>
                    <a:pt x="10141"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3398899" y="3026150"/>
              <a:ext cx="229351" cy="15"/>
            </a:xfrm>
            <a:custGeom>
              <a:avLst/>
              <a:gdLst/>
              <a:ahLst/>
              <a:cxnLst/>
              <a:rect l="l" t="t" r="r" b="b"/>
              <a:pathLst>
                <a:path w="14978" h="1" fill="none" extrusionOk="0">
                  <a:moveTo>
                    <a:pt x="0" y="1"/>
                  </a:moveTo>
                  <a:lnTo>
                    <a:pt x="14978"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3418300" y="2978003"/>
              <a:ext cx="190549" cy="15"/>
            </a:xfrm>
            <a:custGeom>
              <a:avLst/>
              <a:gdLst/>
              <a:ahLst/>
              <a:cxnLst/>
              <a:rect l="l" t="t" r="r" b="b"/>
              <a:pathLst>
                <a:path w="12444" h="1" fill="none" extrusionOk="0">
                  <a:moveTo>
                    <a:pt x="1" y="0"/>
                  </a:moveTo>
                  <a:lnTo>
                    <a:pt x="12443"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3439753" y="2872356"/>
              <a:ext cx="147643" cy="15"/>
            </a:xfrm>
            <a:custGeom>
              <a:avLst/>
              <a:gdLst/>
              <a:ahLst/>
              <a:cxnLst/>
              <a:rect l="l" t="t" r="r" b="b"/>
              <a:pathLst>
                <a:path w="9642" h="1" fill="none" extrusionOk="0">
                  <a:moveTo>
                    <a:pt x="1" y="1"/>
                  </a:moveTo>
                  <a:lnTo>
                    <a:pt x="9641"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3426982" y="2754269"/>
              <a:ext cx="172664" cy="172664"/>
            </a:xfrm>
            <a:custGeom>
              <a:avLst/>
              <a:gdLst/>
              <a:ahLst/>
              <a:cxnLst/>
              <a:rect l="l" t="t" r="r" b="b"/>
              <a:pathLst>
                <a:path w="11276" h="11276" fill="none" extrusionOk="0">
                  <a:moveTo>
                    <a:pt x="11276" y="5638"/>
                  </a:moveTo>
                  <a:cubicBezTo>
                    <a:pt x="11276" y="8740"/>
                    <a:pt x="8740" y="11276"/>
                    <a:pt x="5638" y="11276"/>
                  </a:cubicBezTo>
                  <a:cubicBezTo>
                    <a:pt x="2536" y="11276"/>
                    <a:pt x="1" y="8740"/>
                    <a:pt x="1" y="5638"/>
                  </a:cubicBezTo>
                  <a:cubicBezTo>
                    <a:pt x="1" y="2536"/>
                    <a:pt x="2536" y="1"/>
                    <a:pt x="5638" y="1"/>
                  </a:cubicBezTo>
                  <a:cubicBezTo>
                    <a:pt x="8740" y="1"/>
                    <a:pt x="11276" y="2536"/>
                    <a:pt x="11276"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3398378" y="2927425"/>
              <a:ext cx="229871" cy="143555"/>
            </a:xfrm>
            <a:custGeom>
              <a:avLst/>
              <a:gdLst/>
              <a:ahLst/>
              <a:cxnLst/>
              <a:rect l="l" t="t" r="r" b="b"/>
              <a:pathLst>
                <a:path w="15012" h="9375" fill="none" extrusionOk="0">
                  <a:moveTo>
                    <a:pt x="15012" y="7506"/>
                  </a:moveTo>
                  <a:cubicBezTo>
                    <a:pt x="15012" y="3370"/>
                    <a:pt x="11643" y="1"/>
                    <a:pt x="7506" y="1"/>
                  </a:cubicBezTo>
                  <a:cubicBezTo>
                    <a:pt x="3370" y="1"/>
                    <a:pt x="1" y="3370"/>
                    <a:pt x="1" y="7506"/>
                  </a:cubicBezTo>
                  <a:lnTo>
                    <a:pt x="1" y="9374"/>
                  </a:lnTo>
                  <a:lnTo>
                    <a:pt x="15012"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820924" y="1524813"/>
              <a:ext cx="742687" cy="634397"/>
            </a:xfrm>
            <a:custGeom>
              <a:avLst/>
              <a:gdLst/>
              <a:ahLst/>
              <a:cxnLst/>
              <a:rect l="l" t="t" r="r" b="b"/>
              <a:pathLst>
                <a:path w="48502" h="41430" fill="none" extrusionOk="0">
                  <a:moveTo>
                    <a:pt x="39896" y="41430"/>
                  </a:moveTo>
                  <a:cubicBezTo>
                    <a:pt x="40696" y="40496"/>
                    <a:pt x="41397" y="39495"/>
                    <a:pt x="42031" y="38361"/>
                  </a:cubicBezTo>
                  <a:cubicBezTo>
                    <a:pt x="48502" y="27186"/>
                    <a:pt x="44666" y="12909"/>
                    <a:pt x="33491" y="6438"/>
                  </a:cubicBezTo>
                  <a:cubicBezTo>
                    <a:pt x="22316" y="0"/>
                    <a:pt x="8040" y="3836"/>
                    <a:pt x="1602" y="15011"/>
                  </a:cubicBezTo>
                  <a:cubicBezTo>
                    <a:pt x="968" y="16078"/>
                    <a:pt x="434" y="17212"/>
                    <a:pt x="1" y="18346"/>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4759122" y="1805740"/>
              <a:ext cx="672709" cy="526122"/>
            </a:xfrm>
            <a:custGeom>
              <a:avLst/>
              <a:gdLst/>
              <a:ahLst/>
              <a:cxnLst/>
              <a:rect l="l" t="t" r="r" b="b"/>
              <a:pathLst>
                <a:path w="43932" h="34359" fill="none" extrusionOk="0">
                  <a:moveTo>
                    <a:pt x="4037" y="0"/>
                  </a:moveTo>
                  <a:cubicBezTo>
                    <a:pt x="0" y="10541"/>
                    <a:pt x="4070" y="22717"/>
                    <a:pt x="14177" y="28554"/>
                  </a:cubicBezTo>
                  <a:cubicBezTo>
                    <a:pt x="24251" y="34358"/>
                    <a:pt x="36860" y="31857"/>
                    <a:pt x="43932" y="23084"/>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5042606" y="1770490"/>
              <a:ext cx="224757" cy="258475"/>
            </a:xfrm>
            <a:custGeom>
              <a:avLst/>
              <a:gdLst/>
              <a:ahLst/>
              <a:cxnLst/>
              <a:rect l="l" t="t" r="r" b="b"/>
              <a:pathLst>
                <a:path w="14678" h="16880" fill="none" extrusionOk="0">
                  <a:moveTo>
                    <a:pt x="7339" y="16880"/>
                  </a:moveTo>
                  <a:cubicBezTo>
                    <a:pt x="1768" y="12476"/>
                    <a:pt x="367" y="6439"/>
                    <a:pt x="1" y="3670"/>
                  </a:cubicBezTo>
                  <a:lnTo>
                    <a:pt x="7339" y="1"/>
                  </a:lnTo>
                  <a:lnTo>
                    <a:pt x="14678" y="3670"/>
                  </a:lnTo>
                  <a:cubicBezTo>
                    <a:pt x="14311" y="6439"/>
                    <a:pt x="12876" y="12476"/>
                    <a:pt x="7339" y="16880"/>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5111053" y="1852214"/>
              <a:ext cx="102165" cy="76639"/>
            </a:xfrm>
            <a:custGeom>
              <a:avLst/>
              <a:gdLst/>
              <a:ahLst/>
              <a:cxnLst/>
              <a:rect l="l" t="t" r="r" b="b"/>
              <a:pathLst>
                <a:path w="6672" h="5005" fill="none" extrusionOk="0">
                  <a:moveTo>
                    <a:pt x="0" y="2936"/>
                  </a:moveTo>
                  <a:lnTo>
                    <a:pt x="2069" y="5005"/>
                  </a:lnTo>
                  <a:lnTo>
                    <a:pt x="6672"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5002257" y="1728105"/>
              <a:ext cx="305454" cy="348880"/>
            </a:xfrm>
            <a:custGeom>
              <a:avLst/>
              <a:gdLst/>
              <a:ahLst/>
              <a:cxnLst/>
              <a:rect l="l" t="t" r="r" b="b"/>
              <a:pathLst>
                <a:path w="19948" h="22784" fill="none" extrusionOk="0">
                  <a:moveTo>
                    <a:pt x="9974" y="22783"/>
                  </a:moveTo>
                  <a:cubicBezTo>
                    <a:pt x="0" y="16145"/>
                    <a:pt x="0" y="4970"/>
                    <a:pt x="0" y="4970"/>
                  </a:cubicBezTo>
                  <a:lnTo>
                    <a:pt x="9974" y="0"/>
                  </a:lnTo>
                  <a:lnTo>
                    <a:pt x="19948" y="4970"/>
                  </a:lnTo>
                  <a:cubicBezTo>
                    <a:pt x="19881" y="4937"/>
                    <a:pt x="19881" y="16112"/>
                    <a:pt x="9974" y="22783"/>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44"/>
          <p:cNvSpPr txBox="1"/>
          <p:nvPr/>
        </p:nvSpPr>
        <p:spPr>
          <a:xfrm>
            <a:off x="742681" y="1524650"/>
            <a:ext cx="1999831"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DECENTRALIZZAZIONE</a:t>
            </a:r>
            <a:endParaRPr sz="1800" dirty="0">
              <a:solidFill>
                <a:schemeClr val="accent2"/>
              </a:solidFill>
              <a:latin typeface="Oswald"/>
              <a:ea typeface="Oswald"/>
              <a:cs typeface="Oswald"/>
              <a:sym typeface="Oswald"/>
            </a:endParaRPr>
          </a:p>
        </p:txBody>
      </p:sp>
      <p:sp>
        <p:nvSpPr>
          <p:cNvPr id="453" name="Google Shape;453;p44"/>
          <p:cNvSpPr txBox="1"/>
          <p:nvPr/>
        </p:nvSpPr>
        <p:spPr>
          <a:xfrm>
            <a:off x="6862916" y="1524650"/>
            <a:ext cx="152868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IMMUTABILIT</a:t>
            </a:r>
            <a:r>
              <a:rPr lang="it-IT" sz="1800" dirty="0">
                <a:solidFill>
                  <a:schemeClr val="accent2"/>
                </a:solidFill>
                <a:latin typeface="Oswald"/>
                <a:ea typeface="Oswald"/>
                <a:cs typeface="Oswald"/>
                <a:sym typeface="Oswald"/>
              </a:rPr>
              <a:t>À</a:t>
            </a:r>
            <a:r>
              <a:rPr lang="en" sz="1800" dirty="0">
                <a:solidFill>
                  <a:schemeClr val="accent2"/>
                </a:solidFill>
                <a:latin typeface="Oswald"/>
                <a:ea typeface="Oswald"/>
                <a:cs typeface="Oswald"/>
                <a:sym typeface="Oswald"/>
              </a:rPr>
              <a:t> </a:t>
            </a:r>
            <a:endParaRPr sz="1800" dirty="0">
              <a:solidFill>
                <a:schemeClr val="accent2"/>
              </a:solidFill>
              <a:latin typeface="Oswald"/>
              <a:ea typeface="Oswald"/>
              <a:cs typeface="Oswald"/>
              <a:sym typeface="Oswald"/>
            </a:endParaRPr>
          </a:p>
        </p:txBody>
      </p:sp>
      <p:sp>
        <p:nvSpPr>
          <p:cNvPr id="456" name="Google Shape;456;p44"/>
          <p:cNvSpPr txBox="1"/>
          <p:nvPr/>
        </p:nvSpPr>
        <p:spPr>
          <a:xfrm>
            <a:off x="6299930" y="1833916"/>
            <a:ext cx="2091600" cy="210947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it-IT" sz="1300" dirty="0">
                <a:solidFill>
                  <a:schemeClr val="dk1"/>
                </a:solidFill>
                <a:latin typeface="Open Sans"/>
                <a:ea typeface="Open Sans"/>
                <a:cs typeface="Open Sans"/>
                <a:sym typeface="Open Sans"/>
              </a:rPr>
              <a:t>Qualcosa che non può essere modificato o alterato. Se un registro di transazione include un errore, è necessario aggiungere una nuova transazione per annullarlo, ed entrambe le transazioni sono visibili alla rete</a:t>
            </a:r>
            <a:endParaRPr lang="it-IT" dirty="0">
              <a:solidFill>
                <a:schemeClr val="dk1"/>
              </a:solidFill>
              <a:latin typeface="Open Sans"/>
              <a:ea typeface="Open Sans"/>
              <a:cs typeface="Open Sans"/>
              <a:sym typeface="Open Sans"/>
            </a:endParaRPr>
          </a:p>
        </p:txBody>
      </p:sp>
      <p:grpSp>
        <p:nvGrpSpPr>
          <p:cNvPr id="21" name="Gruppo 20">
            <a:extLst>
              <a:ext uri="{FF2B5EF4-FFF2-40B4-BE49-F238E27FC236}">
                <a16:creationId xmlns:a16="http://schemas.microsoft.com/office/drawing/2014/main" id="{CFB695F0-6FD1-7E19-4D30-4F53615843BC}"/>
              </a:ext>
            </a:extLst>
          </p:cNvPr>
          <p:cNvGrpSpPr/>
          <p:nvPr/>
        </p:nvGrpSpPr>
        <p:grpSpPr>
          <a:xfrm>
            <a:off x="5981436" y="1667738"/>
            <a:ext cx="903000" cy="126000"/>
            <a:chOff x="6305900" y="1667738"/>
            <a:chExt cx="903000" cy="126000"/>
          </a:xfrm>
        </p:grpSpPr>
        <p:sp>
          <p:nvSpPr>
            <p:cNvPr id="384" name="Google Shape;384;p44"/>
            <p:cNvSpPr/>
            <p:nvPr/>
          </p:nvSpPr>
          <p:spPr>
            <a:xfrm flipH="1">
              <a:off x="6305900" y="1667738"/>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flipH="1">
              <a:off x="6428751" y="1681300"/>
              <a:ext cx="7722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457;p44">
            <a:extLst>
              <a:ext uri="{FF2B5EF4-FFF2-40B4-BE49-F238E27FC236}">
                <a16:creationId xmlns:a16="http://schemas.microsoft.com/office/drawing/2014/main" id="{BB9E3DC2-6788-F0B6-D929-CFDED329DDBA}"/>
              </a:ext>
            </a:extLst>
          </p:cNvPr>
          <p:cNvSpPr txBox="1"/>
          <p:nvPr/>
        </p:nvSpPr>
        <p:spPr>
          <a:xfrm>
            <a:off x="735486" y="3238673"/>
            <a:ext cx="1198978"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CONSENSO</a:t>
            </a:r>
            <a:endParaRPr sz="1800" dirty="0">
              <a:solidFill>
                <a:schemeClr val="accent2"/>
              </a:solidFill>
              <a:latin typeface="Oswald"/>
              <a:ea typeface="Oswald"/>
              <a:cs typeface="Oswald"/>
              <a:sym typeface="Oswald"/>
            </a:endParaRPr>
          </a:p>
        </p:txBody>
      </p:sp>
      <p:sp>
        <p:nvSpPr>
          <p:cNvPr id="18" name="Google Shape;463;p44">
            <a:extLst>
              <a:ext uri="{FF2B5EF4-FFF2-40B4-BE49-F238E27FC236}">
                <a16:creationId xmlns:a16="http://schemas.microsoft.com/office/drawing/2014/main" id="{D0D00FDA-0247-C666-F9B7-5DDA89663692}"/>
              </a:ext>
            </a:extLst>
          </p:cNvPr>
          <p:cNvSpPr/>
          <p:nvPr/>
        </p:nvSpPr>
        <p:spPr>
          <a:xfrm>
            <a:off x="1934530" y="3428569"/>
            <a:ext cx="2484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6;p44">
            <a:extLst>
              <a:ext uri="{FF2B5EF4-FFF2-40B4-BE49-F238E27FC236}">
                <a16:creationId xmlns:a16="http://schemas.microsoft.com/office/drawing/2014/main" id="{0A89A0A5-697B-6B68-7E0C-55A153BD5396}"/>
              </a:ext>
            </a:extLst>
          </p:cNvPr>
          <p:cNvSpPr txBox="1"/>
          <p:nvPr/>
        </p:nvSpPr>
        <p:spPr>
          <a:xfrm>
            <a:off x="740075" y="3587948"/>
            <a:ext cx="2117221" cy="1364747"/>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it-IT" sz="1300" dirty="0">
                <a:solidFill>
                  <a:schemeClr val="dk1"/>
                </a:solidFill>
                <a:latin typeface="Open Sans"/>
                <a:ea typeface="Open Sans"/>
                <a:cs typeface="Open Sans"/>
                <a:sym typeface="Open Sans"/>
              </a:rPr>
              <a:t>È possibile registrare nuove transazioni soltanto quando la maggioranza dei partecipanti alla rete dà il proprio consenso</a:t>
            </a:r>
            <a:endParaRPr sz="1300" dirty="0">
              <a:solidFill>
                <a:schemeClr val="dk1"/>
              </a:solidFill>
              <a:latin typeface="Open Sans"/>
              <a:ea typeface="Open Sans"/>
              <a:cs typeface="Open Sans"/>
              <a:sym typeface="Open Sans"/>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NFTs</a:t>
            </a:r>
            <a:endParaRPr dirty="0"/>
          </a:p>
        </p:txBody>
      </p:sp>
      <p:sp>
        <p:nvSpPr>
          <p:cNvPr id="183" name="Google Shape;183;p31"/>
          <p:cNvSpPr txBox="1">
            <a:spLocks noGrp="1"/>
          </p:cNvSpPr>
          <p:nvPr>
            <p:ph type="subTitle" idx="1"/>
          </p:nvPr>
        </p:nvSpPr>
        <p:spPr>
          <a:xfrm>
            <a:off x="747975" y="2019725"/>
            <a:ext cx="3027600" cy="17045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sz="1500" dirty="0"/>
              <a:t>Certificati “di proprietà” su opere digitali utilizzati dagli utenti per sostituire dati, beni, diritti con un unico asset digitale per usufruire di servizi resi sicuri dalla Blockchain</a:t>
            </a:r>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9" name="CasellaDiTesto 8">
            <a:extLst>
              <a:ext uri="{FF2B5EF4-FFF2-40B4-BE49-F238E27FC236}">
                <a16:creationId xmlns:a16="http://schemas.microsoft.com/office/drawing/2014/main" id="{E23B60E5-43C8-F49B-8116-DAA609CA8198}"/>
              </a:ext>
            </a:extLst>
          </p:cNvPr>
          <p:cNvSpPr txBox="1"/>
          <p:nvPr/>
        </p:nvSpPr>
        <p:spPr>
          <a:xfrm>
            <a:off x="747975" y="3908527"/>
            <a:ext cx="5186100" cy="784830"/>
          </a:xfrm>
          <a:prstGeom prst="rect">
            <a:avLst/>
          </a:prstGeom>
          <a:noFill/>
        </p:spPr>
        <p:txBody>
          <a:bodyPr wrap="square">
            <a:spAutoFit/>
          </a:bodyPr>
          <a:lstStyle/>
          <a:p>
            <a:r>
              <a:rPr lang="it-IT" sz="1500" dirty="0">
                <a:solidFill>
                  <a:srgbClr val="FFFFFF"/>
                </a:solidFill>
                <a:latin typeface="Open Sans"/>
                <a:ea typeface="Open Sans"/>
                <a:cs typeface="Open Sans"/>
                <a:sym typeface="Open Sans"/>
              </a:rPr>
              <a:t>G</a:t>
            </a:r>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li acquisti in NFT avvengono mediante la Blockchain </a:t>
            </a:r>
            <a:r>
              <a:rPr kumimoji="0" lang="it-IT" sz="1500" b="1" i="0" u="none" strike="noStrike" kern="0" cap="none" spc="0" normalizeH="0" baseline="0" noProof="0" dirty="0" err="1">
                <a:ln>
                  <a:noFill/>
                </a:ln>
                <a:solidFill>
                  <a:srgbClr val="FFFFFF"/>
                </a:solidFill>
                <a:effectLst/>
                <a:uLnTx/>
                <a:uFillTx/>
                <a:latin typeface="Open Sans"/>
                <a:ea typeface="Open Sans"/>
                <a:cs typeface="Open Sans"/>
                <a:sym typeface="Open Sans"/>
              </a:rPr>
              <a:t>Ethereum</a:t>
            </a:r>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 in cui vengono </a:t>
            </a:r>
            <a:r>
              <a:rPr kumimoji="0" lang="it-IT" sz="1500" b="0" i="0" u="none" strike="noStrike" kern="0" cap="none" spc="0" normalizeH="0" baseline="0" noProof="0" dirty="0" err="1">
                <a:ln>
                  <a:noFill/>
                </a:ln>
                <a:solidFill>
                  <a:srgbClr val="FFFFFF"/>
                </a:solidFill>
                <a:effectLst/>
                <a:uLnTx/>
                <a:uFillTx/>
                <a:latin typeface="Open Sans"/>
                <a:ea typeface="Open Sans"/>
                <a:cs typeface="Open Sans"/>
                <a:sym typeface="Open Sans"/>
              </a:rPr>
              <a:t>deployati</a:t>
            </a:r>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 rigorosi smart </a:t>
            </a:r>
            <a:r>
              <a:rPr kumimoji="0" lang="it-IT" sz="1500" b="0" i="0" u="none" strike="noStrike" kern="0" cap="none" spc="0" normalizeH="0" baseline="0" noProof="0" dirty="0" err="1">
                <a:ln>
                  <a:noFill/>
                </a:ln>
                <a:solidFill>
                  <a:srgbClr val="FFFFFF"/>
                </a:solidFill>
                <a:effectLst/>
                <a:uLnTx/>
                <a:uFillTx/>
                <a:latin typeface="Open Sans"/>
                <a:ea typeface="Open Sans"/>
                <a:cs typeface="Open Sans"/>
                <a:sym typeface="Open Sans"/>
              </a:rPr>
              <a:t>contracts</a:t>
            </a:r>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a:t>
            </a:r>
            <a:endParaRPr lang="it-IT" dirty="0"/>
          </a:p>
        </p:txBody>
      </p:sp>
      <p:pic>
        <p:nvPicPr>
          <p:cNvPr id="8" name="Immagine 7">
            <a:extLst>
              <a:ext uri="{FF2B5EF4-FFF2-40B4-BE49-F238E27FC236}">
                <a16:creationId xmlns:a16="http://schemas.microsoft.com/office/drawing/2014/main" id="{4D8E15B3-2C4D-BD95-0FEE-64F78FA45165}"/>
              </a:ext>
            </a:extLst>
          </p:cNvPr>
          <p:cNvPicPr>
            <a:picLocks noChangeAspect="1"/>
          </p:cNvPicPr>
          <p:nvPr/>
        </p:nvPicPr>
        <p:blipFill>
          <a:blip r:embed="rId4"/>
          <a:stretch>
            <a:fillRect/>
          </a:stretch>
        </p:blipFill>
        <p:spPr>
          <a:xfrm>
            <a:off x="4587534" y="534050"/>
            <a:ext cx="3417787" cy="3417787"/>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775160" y="2182050"/>
            <a:ext cx="5759115"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KRYPTOAUTH</a:t>
            </a:r>
            <a:br>
              <a:rPr lang="en" dirty="0"/>
            </a:br>
            <a:r>
              <a:rPr lang="en" sz="4000" dirty="0">
                <a:solidFill>
                  <a:schemeClr val="accent2"/>
                </a:solidFill>
              </a:rPr>
              <a:t>REQUISITI PRINCIPALI</a:t>
            </a:r>
            <a:endParaRPr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93654E04-6AAD-B6C1-1C55-D9E8D4D23DD0}"/>
              </a:ext>
            </a:extLst>
          </p:cNvPr>
          <p:cNvPicPr>
            <a:picLocks noChangeAspect="1"/>
          </p:cNvPicPr>
          <p:nvPr/>
        </p:nvPicPr>
        <p:blipFill>
          <a:blip r:embed="rId3"/>
          <a:stretch>
            <a:fillRect/>
          </a:stretch>
        </p:blipFill>
        <p:spPr>
          <a:xfrm>
            <a:off x="3959289" y="803724"/>
            <a:ext cx="1225419" cy="1176983"/>
          </a:xfrm>
          <a:prstGeom prst="rect">
            <a:avLst/>
          </a:prstGeom>
        </p:spPr>
      </p:pic>
    </p:spTree>
    <p:extLst>
      <p:ext uri="{BB962C8B-B14F-4D97-AF65-F5344CB8AC3E}">
        <p14:creationId xmlns:p14="http://schemas.microsoft.com/office/powerpoint/2010/main" val="22502256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 name="Immagine 2">
            <a:extLst>
              <a:ext uri="{FF2B5EF4-FFF2-40B4-BE49-F238E27FC236}">
                <a16:creationId xmlns:a16="http://schemas.microsoft.com/office/drawing/2014/main" id="{602696EB-AD8A-3678-19D8-6EF8F8B7DF7A}"/>
              </a:ext>
            </a:extLst>
          </p:cNvPr>
          <p:cNvPicPr>
            <a:picLocks noChangeAspect="1"/>
          </p:cNvPicPr>
          <p:nvPr/>
        </p:nvPicPr>
        <p:blipFill>
          <a:blip r:embed="rId3"/>
          <a:stretch>
            <a:fillRect/>
          </a:stretch>
        </p:blipFill>
        <p:spPr>
          <a:xfrm>
            <a:off x="951031" y="2242638"/>
            <a:ext cx="1839297" cy="1839297"/>
          </a:xfrm>
          <a:prstGeom prst="rect">
            <a:avLst/>
          </a:prstGeom>
        </p:spPr>
      </p:pic>
      <p:sp>
        <p:nvSpPr>
          <p:cNvPr id="359" name="Google Shape;359;p42"/>
          <p:cNvSpPr txBox="1">
            <a:spLocks noGrp="1"/>
          </p:cNvSpPr>
          <p:nvPr>
            <p:ph type="subTitle" idx="1"/>
          </p:nvPr>
        </p:nvSpPr>
        <p:spPr>
          <a:xfrm>
            <a:off x="3152502" y="1548114"/>
            <a:ext cx="5337286" cy="2240113"/>
          </a:xfrm>
          <a:prstGeom prst="rect">
            <a:avLst/>
          </a:prstGeom>
        </p:spPr>
        <p:txBody>
          <a:bodyPr spcFirstLastPara="1" wrap="square" lIns="91425" tIns="91425" rIns="91425" bIns="91425" anchor="ctr" anchorCtr="0">
            <a:noAutofit/>
          </a:bodyPr>
          <a:lstStyle/>
          <a:p>
            <a:pPr marL="228600" lvl="0" indent="0" algn="r" rtl="0">
              <a:spcBef>
                <a:spcPts val="0"/>
              </a:spcBef>
              <a:spcAft>
                <a:spcPts val="0"/>
              </a:spcAft>
              <a:buNone/>
            </a:pPr>
            <a:r>
              <a:rPr lang="it-IT" sz="1600" dirty="0"/>
              <a:t> </a:t>
            </a:r>
          </a:p>
          <a:p>
            <a:pPr marL="228600" lvl="0" indent="0" algn="r" rtl="0">
              <a:spcBef>
                <a:spcPts val="0"/>
              </a:spcBef>
              <a:spcAft>
                <a:spcPts val="0"/>
              </a:spcAft>
              <a:buNone/>
            </a:pPr>
            <a:r>
              <a:rPr lang="it-IT" sz="1600" dirty="0"/>
              <a:t>Gli utenti possono acquistare diversi coupon per ottenere vari sconti in diverse categorie di acquisto per essere incentivati a spendere il più possibile per uno specifico brand.</a:t>
            </a:r>
          </a:p>
          <a:p>
            <a:pPr marL="228600" lvl="0" indent="0" algn="r" rtl="0">
              <a:spcBef>
                <a:spcPts val="0"/>
              </a:spcBef>
              <a:spcAft>
                <a:spcPts val="0"/>
              </a:spcAft>
              <a:buNone/>
            </a:pPr>
            <a:endParaRPr lang="it-IT" sz="1600" dirty="0"/>
          </a:p>
          <a:p>
            <a:pPr marL="228600" lvl="0" indent="0" algn="r" rtl="0">
              <a:spcBef>
                <a:spcPts val="0"/>
              </a:spcBef>
              <a:spcAft>
                <a:spcPts val="0"/>
              </a:spcAft>
              <a:buNone/>
            </a:pPr>
            <a:endParaRPr lang="it-IT" sz="1600" dirty="0"/>
          </a:p>
          <a:p>
            <a:pPr marL="228600" lvl="0" indent="0" algn="r" rtl="0">
              <a:spcBef>
                <a:spcPts val="0"/>
              </a:spcBef>
              <a:spcAft>
                <a:spcPts val="0"/>
              </a:spcAft>
              <a:buNone/>
            </a:pPr>
            <a:r>
              <a:rPr lang="it-IT" sz="1600" dirty="0">
                <a:solidFill>
                  <a:schemeClr val="accent2"/>
                </a:solidFill>
              </a:rPr>
              <a:t>Poco sicuro in quanto nulla certifica la proprietà o l’autenticità di uno specifico coupon acquistato o usato da un utente.</a:t>
            </a:r>
          </a:p>
          <a:p>
            <a:pPr marL="228600" lvl="0" indent="0" algn="r" rtl="0">
              <a:spcBef>
                <a:spcPts val="0"/>
              </a:spcBef>
              <a:spcAft>
                <a:spcPts val="0"/>
              </a:spcAft>
              <a:buNone/>
            </a:pPr>
            <a:endParaRPr lang="it-IT" sz="1600" dirty="0"/>
          </a:p>
        </p:txBody>
      </p:sp>
      <p:sp>
        <p:nvSpPr>
          <p:cNvPr id="360" name="Google Shape;360;p42"/>
          <p:cNvSpPr txBox="1">
            <a:spLocks noGrp="1"/>
          </p:cNvSpPr>
          <p:nvPr>
            <p:ph type="title" idx="2"/>
          </p:nvPr>
        </p:nvSpPr>
        <p:spPr>
          <a:xfrm>
            <a:off x="654213" y="1434903"/>
            <a:ext cx="2498289" cy="88216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E-COMMERCE CENTRALIZZATI</a:t>
            </a:r>
            <a:endParaRPr sz="2400"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47974" y="1281475"/>
            <a:ext cx="3519225"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SISTEMA PROPOSTO</a:t>
            </a:r>
            <a:endParaRPr dirty="0"/>
          </a:p>
        </p:txBody>
      </p:sp>
      <p:sp>
        <p:nvSpPr>
          <p:cNvPr id="183" name="Google Shape;183;p31"/>
          <p:cNvSpPr txBox="1">
            <a:spLocks noGrp="1"/>
          </p:cNvSpPr>
          <p:nvPr>
            <p:ph type="subTitle" idx="1"/>
          </p:nvPr>
        </p:nvSpPr>
        <p:spPr>
          <a:xfrm>
            <a:off x="747975" y="2019724"/>
            <a:ext cx="3519224" cy="2035039"/>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sz="1800" dirty="0"/>
              <a:t>Gestione di un Marketplace di </a:t>
            </a:r>
            <a:r>
              <a:rPr lang="it-IT" sz="1800" dirty="0" err="1"/>
              <a:t>NFTs</a:t>
            </a:r>
            <a:r>
              <a:rPr lang="it-IT" sz="1800" dirty="0"/>
              <a:t> e definizione di ruoli specifici per implementare una sicura politica degli accetti tramite la Blockchain </a:t>
            </a:r>
            <a:r>
              <a:rPr lang="it-IT" sz="1800" dirty="0" err="1"/>
              <a:t>Ethereum</a:t>
            </a:r>
            <a:r>
              <a:rPr lang="it-IT" sz="1800" dirty="0"/>
              <a:t> </a:t>
            </a:r>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grpSp>
        <p:nvGrpSpPr>
          <p:cNvPr id="3" name="Gruppo 2">
            <a:extLst>
              <a:ext uri="{FF2B5EF4-FFF2-40B4-BE49-F238E27FC236}">
                <a16:creationId xmlns:a16="http://schemas.microsoft.com/office/drawing/2014/main" id="{1DA791EB-AE9F-FBC8-6AE6-2F105DBD0AC3}"/>
              </a:ext>
            </a:extLst>
          </p:cNvPr>
          <p:cNvGrpSpPr/>
          <p:nvPr/>
        </p:nvGrpSpPr>
        <p:grpSpPr>
          <a:xfrm>
            <a:off x="4989098" y="1376266"/>
            <a:ext cx="3823449" cy="2400592"/>
            <a:chOff x="4989098" y="1376266"/>
            <a:chExt cx="3823449" cy="2400592"/>
          </a:xfrm>
        </p:grpSpPr>
        <p:pic>
          <p:nvPicPr>
            <p:cNvPr id="13" name="Elemento grafico 12">
              <a:extLst>
                <a:ext uri="{FF2B5EF4-FFF2-40B4-BE49-F238E27FC236}">
                  <a16:creationId xmlns:a16="http://schemas.microsoft.com/office/drawing/2014/main" id="{09B2EAA6-C492-76B6-4802-44681FF2ED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9098" y="1376266"/>
              <a:ext cx="3727199" cy="2331570"/>
            </a:xfrm>
            <a:prstGeom prst="rect">
              <a:avLst/>
            </a:prstGeom>
            <a:effectLst>
              <a:outerShdw blurRad="63500" sx="102000" sy="102000" algn="ctr" rotWithShape="0">
                <a:prstClr val="black">
                  <a:alpha val="40000"/>
                </a:prstClr>
              </a:outerShdw>
            </a:effectLst>
          </p:spPr>
        </p:pic>
        <p:pic>
          <p:nvPicPr>
            <p:cNvPr id="11" name="Elemento grafico 10">
              <a:extLst>
                <a:ext uri="{FF2B5EF4-FFF2-40B4-BE49-F238E27FC236}">
                  <a16:creationId xmlns:a16="http://schemas.microsoft.com/office/drawing/2014/main" id="{A43881DB-A116-8E5B-BE95-66CFE19F95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6096" y="1385891"/>
              <a:ext cx="3586451" cy="2390967"/>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594991666"/>
      </p:ext>
    </p:extLst>
  </p:cSld>
  <p:clrMapOvr>
    <a:masterClrMapping/>
  </p:clrMapOvr>
  <p:transition spd="slow">
    <p:wipe/>
  </p:transition>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3684</TotalTime>
  <Words>2589</Words>
  <Application>Microsoft Office PowerPoint</Application>
  <PresentationFormat>Presentazione su schermo (16:9)</PresentationFormat>
  <Paragraphs>180</Paragraphs>
  <Slides>31</Slides>
  <Notes>31</Notes>
  <HiddenSlides>0</HiddenSlides>
  <MMClips>1</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31</vt:i4>
      </vt:variant>
    </vt:vector>
  </HeadingPairs>
  <TitlesOfParts>
    <vt:vector size="41" baseType="lpstr">
      <vt:lpstr>Arial</vt:lpstr>
      <vt:lpstr>Courier New</vt:lpstr>
      <vt:lpstr>Liberation Serif</vt:lpstr>
      <vt:lpstr>Open Sans</vt:lpstr>
      <vt:lpstr>Oswald</vt:lpstr>
      <vt:lpstr>Raleway Black</vt:lpstr>
      <vt:lpstr>Raleway ExtraBold</vt:lpstr>
      <vt:lpstr>Roboto</vt:lpstr>
      <vt:lpstr>Times New Roman</vt:lpstr>
      <vt:lpstr>Cybersecurity Agency by Slidesgo</vt:lpstr>
      <vt:lpstr>KRYPTOAUTH</vt:lpstr>
      <vt:lpstr>CONTENUTI</vt:lpstr>
      <vt:lpstr>INTRODUZIONE LA RIVOLUZIONE DEL WEB3</vt:lpstr>
      <vt:lpstr>IL WEB 3</vt:lpstr>
      <vt:lpstr>CARATTERISTICHE PRINCIPALI </vt:lpstr>
      <vt:lpstr>NFTs</vt:lpstr>
      <vt:lpstr>KRYPTOAUTH REQUISITI PRINCIPALI</vt:lpstr>
      <vt:lpstr>E-COMMERCE CENTRALIZZATI</vt:lpstr>
      <vt:lpstr>SISTEMA PROPOSTO</vt:lpstr>
      <vt:lpstr>DEFINIZIONE DEI RUOLI</vt:lpstr>
      <vt:lpstr>DEFINIZIONE DEI RUOLI</vt:lpstr>
      <vt:lpstr>USE CASE MODEL</vt:lpstr>
      <vt:lpstr>REGISTRAZIONE NUOVO UTENTE</vt:lpstr>
      <vt:lpstr>CREAZIONE DI UN NFT</vt:lpstr>
      <vt:lpstr>SMART CONTRACT GESTIONE DELLO SMART CONTRACT</vt:lpstr>
      <vt:lpstr>TECNOLOGIE UTILIZZATE </vt:lpstr>
      <vt:lpstr>PINATA</vt:lpstr>
      <vt:lpstr>IMPLEMENTAZIONE AUTHENTICATION.SOL</vt:lpstr>
      <vt:lpstr>IMPLEMENTAZIONE AUTHENTICATION.SOL</vt:lpstr>
      <vt:lpstr>IMPLEMENTAZIONE KRYPTONFT.SOL</vt:lpstr>
      <vt:lpstr>IMPLEMENTAZIONE KRYPTONFT.SOL</vt:lpstr>
      <vt:lpstr>IMPLEMENTAZIONE KRYPTONFT.SOL</vt:lpstr>
      <vt:lpstr>DEPLOY SMART CONTRACT</vt:lpstr>
      <vt:lpstr>TRADUZIONE SMART CONTRACT</vt:lpstr>
      <vt:lpstr>CONFIGURAZIONE DI UNA NUOVA RETE</vt:lpstr>
      <vt:lpstr>SOLUZIONI SICURE SICUREZZA ADOTTATA</vt:lpstr>
      <vt:lpstr>OVERFLOW / UNDERFLOW</vt:lpstr>
      <vt:lpstr>TIMESTAMP</vt:lpstr>
      <vt:lpstr>ATTACCO DEL RIENTRO</vt:lpstr>
      <vt:lpstr>DEMO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KRYPTOAUTH</dc:title>
  <cp:lastModifiedBy>ALBERTO MONTEFUSCO</cp:lastModifiedBy>
  <cp:revision>38</cp:revision>
  <dcterms:modified xsi:type="dcterms:W3CDTF">2023-03-06T16:46:27Z</dcterms:modified>
</cp:coreProperties>
</file>